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7" r:id="rId3"/>
    <p:sldId id="257" r:id="rId4"/>
    <p:sldId id="259" r:id="rId5"/>
    <p:sldId id="281" r:id="rId6"/>
    <p:sldId id="260" r:id="rId7"/>
    <p:sldId id="262" r:id="rId8"/>
    <p:sldId id="261" r:id="rId9"/>
    <p:sldId id="282" r:id="rId10"/>
    <p:sldId id="280" r:id="rId11"/>
    <p:sldId id="258" r:id="rId12"/>
    <p:sldId id="264" r:id="rId13"/>
    <p:sldId id="263" r:id="rId14"/>
    <p:sldId id="266" r:id="rId15"/>
    <p:sldId id="267" r:id="rId16"/>
    <p:sldId id="270" r:id="rId17"/>
    <p:sldId id="279" r:id="rId18"/>
    <p:sldId id="268" r:id="rId19"/>
    <p:sldId id="283" r:id="rId20"/>
    <p:sldId id="275" r:id="rId21"/>
    <p:sldId id="276" r:id="rId22"/>
    <p:sldId id="284" r:id="rId23"/>
    <p:sldId id="269" r:id="rId24"/>
    <p:sldId id="273" r:id="rId25"/>
    <p:sldId id="290" r:id="rId26"/>
    <p:sldId id="285" r:id="rId27"/>
    <p:sldId id="286" r:id="rId28"/>
    <p:sldId id="271" r:id="rId29"/>
    <p:sldId id="272" r:id="rId30"/>
    <p:sldId id="287" r:id="rId31"/>
    <p:sldId id="288" r:id="rId32"/>
    <p:sldId id="289" r:id="rId33"/>
    <p:sldId id="292" r:id="rId3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DISCHOOL\&#48148;&#53461;%20&#54868;&#47732;\DataFil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DISCHOOL\Local%20Settings\Temporary%20Internet%20Files\Content.Outlook\CRQH53XF\PPP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50976;&#51333;&#51068;\&#48148;&#53461;%20&#54868;&#47732;\productivity.xm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lineChart>
        <c:grouping val="standard"/>
        <c:ser>
          <c:idx val="0"/>
          <c:order val="0"/>
          <c:tx>
            <c:strRef>
              <c:f>sheet1!$F$11</c:f>
              <c:strCache>
                <c:ptCount val="1"/>
                <c:pt idx="0">
                  <c:v>달러</c:v>
                </c:pt>
              </c:strCache>
            </c:strRef>
          </c:tx>
          <c:marker>
            <c:symbol val="none"/>
          </c:marker>
          <c:cat>
            <c:strRef>
              <c:f>sheet1!$G$10:$AT$10</c:f>
              <c:strCache>
                <c:ptCount val="40"/>
                <c:pt idx="0">
                  <c:v>2007/12</c:v>
                </c:pt>
                <c:pt idx="1">
                  <c:v>2008/01</c:v>
                </c:pt>
                <c:pt idx="2">
                  <c:v>2008/02</c:v>
                </c:pt>
                <c:pt idx="3">
                  <c:v>2008/03</c:v>
                </c:pt>
                <c:pt idx="4">
                  <c:v>2008/04</c:v>
                </c:pt>
                <c:pt idx="5">
                  <c:v>2008/05</c:v>
                </c:pt>
                <c:pt idx="6">
                  <c:v>2008/06</c:v>
                </c:pt>
                <c:pt idx="7">
                  <c:v>2008/07</c:v>
                </c:pt>
                <c:pt idx="8">
                  <c:v>2008/08</c:v>
                </c:pt>
                <c:pt idx="9">
                  <c:v>2008/09</c:v>
                </c:pt>
                <c:pt idx="10">
                  <c:v>2008/10</c:v>
                </c:pt>
                <c:pt idx="11">
                  <c:v>2008/11</c:v>
                </c:pt>
                <c:pt idx="12">
                  <c:v>2008/12</c:v>
                </c:pt>
                <c:pt idx="13">
                  <c:v>2009/01</c:v>
                </c:pt>
                <c:pt idx="14">
                  <c:v>2009/02</c:v>
                </c:pt>
                <c:pt idx="15">
                  <c:v>2009/03</c:v>
                </c:pt>
                <c:pt idx="16">
                  <c:v>2009/04</c:v>
                </c:pt>
                <c:pt idx="17">
                  <c:v>2009/05</c:v>
                </c:pt>
                <c:pt idx="18">
                  <c:v>2009/06</c:v>
                </c:pt>
                <c:pt idx="19">
                  <c:v>2009/07</c:v>
                </c:pt>
                <c:pt idx="20">
                  <c:v>2009/08</c:v>
                </c:pt>
                <c:pt idx="21">
                  <c:v>2009/09</c:v>
                </c:pt>
                <c:pt idx="22">
                  <c:v>2009/10</c:v>
                </c:pt>
                <c:pt idx="23">
                  <c:v>2009/11</c:v>
                </c:pt>
                <c:pt idx="24">
                  <c:v>2009/12</c:v>
                </c:pt>
                <c:pt idx="25">
                  <c:v>2010/01</c:v>
                </c:pt>
                <c:pt idx="26">
                  <c:v>2010/02</c:v>
                </c:pt>
                <c:pt idx="27">
                  <c:v>2010/03</c:v>
                </c:pt>
                <c:pt idx="28">
                  <c:v>2010/04</c:v>
                </c:pt>
                <c:pt idx="29">
                  <c:v>2010/05</c:v>
                </c:pt>
                <c:pt idx="30">
                  <c:v>2010/06</c:v>
                </c:pt>
                <c:pt idx="31">
                  <c:v>2010/07</c:v>
                </c:pt>
                <c:pt idx="32">
                  <c:v>2010/08</c:v>
                </c:pt>
                <c:pt idx="33">
                  <c:v>2010/09</c:v>
                </c:pt>
                <c:pt idx="34">
                  <c:v>2010/10</c:v>
                </c:pt>
                <c:pt idx="35">
                  <c:v>2010/11</c:v>
                </c:pt>
                <c:pt idx="36">
                  <c:v>2010/12</c:v>
                </c:pt>
                <c:pt idx="37">
                  <c:v>2011/01</c:v>
                </c:pt>
                <c:pt idx="38">
                  <c:v>2011/02</c:v>
                </c:pt>
                <c:pt idx="39">
                  <c:v>2011/03</c:v>
                </c:pt>
              </c:strCache>
            </c:strRef>
          </c:cat>
          <c:val>
            <c:numRef>
              <c:f>sheet1!$G$11:$AT$11</c:f>
              <c:numCache>
                <c:formatCode>@</c:formatCode>
                <c:ptCount val="40"/>
                <c:pt idx="0">
                  <c:v>100</c:v>
                </c:pt>
                <c:pt idx="1">
                  <c:v>101.3061145510836</c:v>
                </c:pt>
                <c:pt idx="2">
                  <c:v>101.55336257309929</c:v>
                </c:pt>
                <c:pt idx="3">
                  <c:v>105.33410732714138</c:v>
                </c:pt>
                <c:pt idx="4">
                  <c:v>106.06510147918817</c:v>
                </c:pt>
                <c:pt idx="5">
                  <c:v>111.44758341933279</c:v>
                </c:pt>
                <c:pt idx="6">
                  <c:v>110.64563983488122</c:v>
                </c:pt>
                <c:pt idx="7">
                  <c:v>109.55452356381156</c:v>
                </c:pt>
                <c:pt idx="8">
                  <c:v>111.96465428276586</c:v>
                </c:pt>
                <c:pt idx="9">
                  <c:v>121.51702786377717</c:v>
                </c:pt>
                <c:pt idx="10">
                  <c:v>142.64275885792932</c:v>
                </c:pt>
                <c:pt idx="11">
                  <c:v>149.43347953216374</c:v>
                </c:pt>
                <c:pt idx="12">
                  <c:v>147.68661850705197</c:v>
                </c:pt>
                <c:pt idx="13">
                  <c:v>144.7045923632609</c:v>
                </c:pt>
                <c:pt idx="14">
                  <c:v>153.66572067423459</c:v>
                </c:pt>
                <c:pt idx="15">
                  <c:v>157.16159270725819</c:v>
                </c:pt>
                <c:pt idx="16">
                  <c:v>144.25309597523218</c:v>
                </c:pt>
                <c:pt idx="17">
                  <c:v>135.31024251805999</c:v>
                </c:pt>
                <c:pt idx="18">
                  <c:v>135.59404024767801</c:v>
                </c:pt>
                <c:pt idx="19">
                  <c:v>135.87568799449605</c:v>
                </c:pt>
                <c:pt idx="20">
                  <c:v>133.1269349845202</c:v>
                </c:pt>
                <c:pt idx="21">
                  <c:v>131.0575765393877</c:v>
                </c:pt>
                <c:pt idx="22">
                  <c:v>126.33836429308565</c:v>
                </c:pt>
                <c:pt idx="23">
                  <c:v>125.15372377020984</c:v>
                </c:pt>
                <c:pt idx="24">
                  <c:v>125.39237186102504</c:v>
                </c:pt>
                <c:pt idx="25">
                  <c:v>122.42217062263501</c:v>
                </c:pt>
                <c:pt idx="26">
                  <c:v>124.38510491916064</c:v>
                </c:pt>
                <c:pt idx="27">
                  <c:v>122.29532163742682</c:v>
                </c:pt>
                <c:pt idx="28">
                  <c:v>120.08836429308558</c:v>
                </c:pt>
                <c:pt idx="29">
                  <c:v>125.03332473340211</c:v>
                </c:pt>
                <c:pt idx="30">
                  <c:v>130.32443240454077</c:v>
                </c:pt>
                <c:pt idx="31">
                  <c:v>129.78371173030595</c:v>
                </c:pt>
                <c:pt idx="32">
                  <c:v>126.84038527691779</c:v>
                </c:pt>
                <c:pt idx="33">
                  <c:v>125.45257137942883</c:v>
                </c:pt>
                <c:pt idx="34">
                  <c:v>120.7699088407292</c:v>
                </c:pt>
                <c:pt idx="35">
                  <c:v>121.06553147574819</c:v>
                </c:pt>
                <c:pt idx="36">
                  <c:v>123.360638114895</c:v>
                </c:pt>
                <c:pt idx="37">
                  <c:v>120.40656174750602</c:v>
                </c:pt>
                <c:pt idx="38">
                  <c:v>120.19908840729275</c:v>
                </c:pt>
                <c:pt idx="39">
                  <c:v>120.66240970072238</c:v>
                </c:pt>
              </c:numCache>
            </c:numRef>
          </c:val>
        </c:ser>
        <c:ser>
          <c:idx val="1"/>
          <c:order val="1"/>
          <c:tx>
            <c:strRef>
              <c:f>sheet1!$F$12</c:f>
              <c:strCache>
                <c:ptCount val="1"/>
                <c:pt idx="0">
                  <c:v>엔</c:v>
                </c:pt>
              </c:strCache>
            </c:strRef>
          </c:tx>
          <c:marker>
            <c:symbol val="none"/>
          </c:marker>
          <c:cat>
            <c:strRef>
              <c:f>sheet1!$G$10:$AT$10</c:f>
              <c:strCache>
                <c:ptCount val="40"/>
                <c:pt idx="0">
                  <c:v>2007/12</c:v>
                </c:pt>
                <c:pt idx="1">
                  <c:v>2008/01</c:v>
                </c:pt>
                <c:pt idx="2">
                  <c:v>2008/02</c:v>
                </c:pt>
                <c:pt idx="3">
                  <c:v>2008/03</c:v>
                </c:pt>
                <c:pt idx="4">
                  <c:v>2008/04</c:v>
                </c:pt>
                <c:pt idx="5">
                  <c:v>2008/05</c:v>
                </c:pt>
                <c:pt idx="6">
                  <c:v>2008/06</c:v>
                </c:pt>
                <c:pt idx="7">
                  <c:v>2008/07</c:v>
                </c:pt>
                <c:pt idx="8">
                  <c:v>2008/08</c:v>
                </c:pt>
                <c:pt idx="9">
                  <c:v>2008/09</c:v>
                </c:pt>
                <c:pt idx="10">
                  <c:v>2008/10</c:v>
                </c:pt>
                <c:pt idx="11">
                  <c:v>2008/11</c:v>
                </c:pt>
                <c:pt idx="12">
                  <c:v>2008/12</c:v>
                </c:pt>
                <c:pt idx="13">
                  <c:v>2009/01</c:v>
                </c:pt>
                <c:pt idx="14">
                  <c:v>2009/02</c:v>
                </c:pt>
                <c:pt idx="15">
                  <c:v>2009/03</c:v>
                </c:pt>
                <c:pt idx="16">
                  <c:v>2009/04</c:v>
                </c:pt>
                <c:pt idx="17">
                  <c:v>2009/05</c:v>
                </c:pt>
                <c:pt idx="18">
                  <c:v>2009/06</c:v>
                </c:pt>
                <c:pt idx="19">
                  <c:v>2009/07</c:v>
                </c:pt>
                <c:pt idx="20">
                  <c:v>2009/08</c:v>
                </c:pt>
                <c:pt idx="21">
                  <c:v>2009/09</c:v>
                </c:pt>
                <c:pt idx="22">
                  <c:v>2009/10</c:v>
                </c:pt>
                <c:pt idx="23">
                  <c:v>2009/11</c:v>
                </c:pt>
                <c:pt idx="24">
                  <c:v>2009/12</c:v>
                </c:pt>
                <c:pt idx="25">
                  <c:v>2010/01</c:v>
                </c:pt>
                <c:pt idx="26">
                  <c:v>2010/02</c:v>
                </c:pt>
                <c:pt idx="27">
                  <c:v>2010/03</c:v>
                </c:pt>
                <c:pt idx="28">
                  <c:v>2010/04</c:v>
                </c:pt>
                <c:pt idx="29">
                  <c:v>2010/05</c:v>
                </c:pt>
                <c:pt idx="30">
                  <c:v>2010/06</c:v>
                </c:pt>
                <c:pt idx="31">
                  <c:v>2010/07</c:v>
                </c:pt>
                <c:pt idx="32">
                  <c:v>2010/08</c:v>
                </c:pt>
                <c:pt idx="33">
                  <c:v>2010/09</c:v>
                </c:pt>
                <c:pt idx="34">
                  <c:v>2010/10</c:v>
                </c:pt>
                <c:pt idx="35">
                  <c:v>2010/11</c:v>
                </c:pt>
                <c:pt idx="36">
                  <c:v>2010/12</c:v>
                </c:pt>
                <c:pt idx="37">
                  <c:v>2011/01</c:v>
                </c:pt>
                <c:pt idx="38">
                  <c:v>2011/02</c:v>
                </c:pt>
                <c:pt idx="39">
                  <c:v>2011/03</c:v>
                </c:pt>
              </c:strCache>
            </c:strRef>
          </c:cat>
          <c:val>
            <c:numRef>
              <c:f>sheet1!$G$12:$AT$12</c:f>
              <c:numCache>
                <c:formatCode>@</c:formatCode>
                <c:ptCount val="40"/>
                <c:pt idx="0">
                  <c:v>100</c:v>
                </c:pt>
                <c:pt idx="1">
                  <c:v>105.37167137442347</c:v>
                </c:pt>
                <c:pt idx="2">
                  <c:v>106.29511600395935</c:v>
                </c:pt>
                <c:pt idx="3">
                  <c:v>117.36800173824871</c:v>
                </c:pt>
                <c:pt idx="4">
                  <c:v>116.16692016127089</c:v>
                </c:pt>
                <c:pt idx="5">
                  <c:v>120.00917409043723</c:v>
                </c:pt>
                <c:pt idx="6">
                  <c:v>116.24779701117792</c:v>
                </c:pt>
                <c:pt idx="7">
                  <c:v>115.18553390792104</c:v>
                </c:pt>
                <c:pt idx="8">
                  <c:v>115.04188696554895</c:v>
                </c:pt>
                <c:pt idx="9">
                  <c:v>128.02684628570063</c:v>
                </c:pt>
                <c:pt idx="10">
                  <c:v>160.19651867410232</c:v>
                </c:pt>
                <c:pt idx="11">
                  <c:v>173.22855556360287</c:v>
                </c:pt>
                <c:pt idx="12">
                  <c:v>181.46350884816866</c:v>
                </c:pt>
                <c:pt idx="13">
                  <c:v>179.52005021607397</c:v>
                </c:pt>
                <c:pt idx="14">
                  <c:v>186.63359165640603</c:v>
                </c:pt>
                <c:pt idx="15">
                  <c:v>180.5497211559354</c:v>
                </c:pt>
                <c:pt idx="16">
                  <c:v>163.71405808647773</c:v>
                </c:pt>
                <c:pt idx="17">
                  <c:v>157.47084812051858</c:v>
                </c:pt>
                <c:pt idx="18">
                  <c:v>157.59155983679776</c:v>
                </c:pt>
                <c:pt idx="19">
                  <c:v>161.51951908452219</c:v>
                </c:pt>
                <c:pt idx="20">
                  <c:v>157.44549866009999</c:v>
                </c:pt>
                <c:pt idx="21">
                  <c:v>160.83870500470778</c:v>
                </c:pt>
                <c:pt idx="22">
                  <c:v>157.0193863016346</c:v>
                </c:pt>
                <c:pt idx="23">
                  <c:v>157.45998406605338</c:v>
                </c:pt>
                <c:pt idx="24">
                  <c:v>157.02300765312282</c:v>
                </c:pt>
                <c:pt idx="25">
                  <c:v>150.67960696265175</c:v>
                </c:pt>
                <c:pt idx="26">
                  <c:v>154.71862098935318</c:v>
                </c:pt>
                <c:pt idx="27">
                  <c:v>151.59460177204778</c:v>
                </c:pt>
                <c:pt idx="28">
                  <c:v>144.28792158566935</c:v>
                </c:pt>
                <c:pt idx="29">
                  <c:v>152.72808478790961</c:v>
                </c:pt>
                <c:pt idx="30">
                  <c:v>160.97993771275441</c:v>
                </c:pt>
                <c:pt idx="31">
                  <c:v>166.3009101663406</c:v>
                </c:pt>
                <c:pt idx="32">
                  <c:v>166.60510369136409</c:v>
                </c:pt>
                <c:pt idx="33">
                  <c:v>167.08553632215543</c:v>
                </c:pt>
                <c:pt idx="34">
                  <c:v>165.50662707322388</c:v>
                </c:pt>
                <c:pt idx="35">
                  <c:v>164.96221723280476</c:v>
                </c:pt>
                <c:pt idx="36">
                  <c:v>166.18623403587554</c:v>
                </c:pt>
                <c:pt idx="37">
                  <c:v>163.71767943796618</c:v>
                </c:pt>
                <c:pt idx="38">
                  <c:v>163.07790734168674</c:v>
                </c:pt>
                <c:pt idx="39">
                  <c:v>166.12346394341034</c:v>
                </c:pt>
              </c:numCache>
            </c:numRef>
          </c:val>
        </c:ser>
        <c:ser>
          <c:idx val="2"/>
          <c:order val="2"/>
          <c:tx>
            <c:strRef>
              <c:f>sheet1!$F$13</c:f>
              <c:strCache>
                <c:ptCount val="1"/>
                <c:pt idx="0">
                  <c:v>유로</c:v>
                </c:pt>
              </c:strCache>
            </c:strRef>
          </c:tx>
          <c:marker>
            <c:symbol val="none"/>
          </c:marker>
          <c:cat>
            <c:strRef>
              <c:f>sheet1!$G$10:$AT$10</c:f>
              <c:strCache>
                <c:ptCount val="40"/>
                <c:pt idx="0">
                  <c:v>2007/12</c:v>
                </c:pt>
                <c:pt idx="1">
                  <c:v>2008/01</c:v>
                </c:pt>
                <c:pt idx="2">
                  <c:v>2008/02</c:v>
                </c:pt>
                <c:pt idx="3">
                  <c:v>2008/03</c:v>
                </c:pt>
                <c:pt idx="4">
                  <c:v>2008/04</c:v>
                </c:pt>
                <c:pt idx="5">
                  <c:v>2008/05</c:v>
                </c:pt>
                <c:pt idx="6">
                  <c:v>2008/06</c:v>
                </c:pt>
                <c:pt idx="7">
                  <c:v>2008/07</c:v>
                </c:pt>
                <c:pt idx="8">
                  <c:v>2008/08</c:v>
                </c:pt>
                <c:pt idx="9">
                  <c:v>2008/09</c:v>
                </c:pt>
                <c:pt idx="10">
                  <c:v>2008/10</c:v>
                </c:pt>
                <c:pt idx="11">
                  <c:v>2008/11</c:v>
                </c:pt>
                <c:pt idx="12">
                  <c:v>2008/12</c:v>
                </c:pt>
                <c:pt idx="13">
                  <c:v>2009/01</c:v>
                </c:pt>
                <c:pt idx="14">
                  <c:v>2009/02</c:v>
                </c:pt>
                <c:pt idx="15">
                  <c:v>2009/03</c:v>
                </c:pt>
                <c:pt idx="16">
                  <c:v>2009/04</c:v>
                </c:pt>
                <c:pt idx="17">
                  <c:v>2009/05</c:v>
                </c:pt>
                <c:pt idx="18">
                  <c:v>2009/06</c:v>
                </c:pt>
                <c:pt idx="19">
                  <c:v>2009/07</c:v>
                </c:pt>
                <c:pt idx="20">
                  <c:v>2009/08</c:v>
                </c:pt>
                <c:pt idx="21">
                  <c:v>2009/09</c:v>
                </c:pt>
                <c:pt idx="22">
                  <c:v>2009/10</c:v>
                </c:pt>
                <c:pt idx="23">
                  <c:v>2009/11</c:v>
                </c:pt>
                <c:pt idx="24">
                  <c:v>2009/12</c:v>
                </c:pt>
                <c:pt idx="25">
                  <c:v>2010/01</c:v>
                </c:pt>
                <c:pt idx="26">
                  <c:v>2010/02</c:v>
                </c:pt>
                <c:pt idx="27">
                  <c:v>2010/03</c:v>
                </c:pt>
                <c:pt idx="28">
                  <c:v>2010/04</c:v>
                </c:pt>
                <c:pt idx="29">
                  <c:v>2010/05</c:v>
                </c:pt>
                <c:pt idx="30">
                  <c:v>2010/06</c:v>
                </c:pt>
                <c:pt idx="31">
                  <c:v>2010/07</c:v>
                </c:pt>
                <c:pt idx="32">
                  <c:v>2010/08</c:v>
                </c:pt>
                <c:pt idx="33">
                  <c:v>2010/09</c:v>
                </c:pt>
                <c:pt idx="34">
                  <c:v>2010/10</c:v>
                </c:pt>
                <c:pt idx="35">
                  <c:v>2010/11</c:v>
                </c:pt>
                <c:pt idx="36">
                  <c:v>2010/12</c:v>
                </c:pt>
                <c:pt idx="37">
                  <c:v>2011/01</c:v>
                </c:pt>
                <c:pt idx="38">
                  <c:v>2011/02</c:v>
                </c:pt>
                <c:pt idx="39">
                  <c:v>2011/03</c:v>
                </c:pt>
              </c:strCache>
            </c:strRef>
          </c:cat>
          <c:val>
            <c:numRef>
              <c:f>sheet1!$G$13:$AT$13</c:f>
              <c:numCache>
                <c:formatCode>@</c:formatCode>
                <c:ptCount val="40"/>
                <c:pt idx="0">
                  <c:v>100</c:v>
                </c:pt>
                <c:pt idx="1">
                  <c:v>102.28520409669129</c:v>
                </c:pt>
                <c:pt idx="2">
                  <c:v>102.96552640122792</c:v>
                </c:pt>
                <c:pt idx="3">
                  <c:v>112.12110032171424</c:v>
                </c:pt>
                <c:pt idx="4">
                  <c:v>114.74351406392969</c:v>
                </c:pt>
                <c:pt idx="5">
                  <c:v>119.13388034591658</c:v>
                </c:pt>
                <c:pt idx="6">
                  <c:v>118.18792243440275</c:v>
                </c:pt>
                <c:pt idx="7">
                  <c:v>118.55759865411292</c:v>
                </c:pt>
                <c:pt idx="8">
                  <c:v>115.22387178654704</c:v>
                </c:pt>
                <c:pt idx="9">
                  <c:v>120.09312003777929</c:v>
                </c:pt>
                <c:pt idx="10">
                  <c:v>130.25810926477968</c:v>
                </c:pt>
                <c:pt idx="11">
                  <c:v>130.52300699507097</c:v>
                </c:pt>
                <c:pt idx="12">
                  <c:v>136.21867713467711</c:v>
                </c:pt>
                <c:pt idx="13">
                  <c:v>132.36179569670315</c:v>
                </c:pt>
                <c:pt idx="14">
                  <c:v>135.02257902659306</c:v>
                </c:pt>
                <c:pt idx="15">
                  <c:v>140.4946725303266</c:v>
                </c:pt>
                <c:pt idx="16">
                  <c:v>130.72149582361794</c:v>
                </c:pt>
                <c:pt idx="17">
                  <c:v>126.84985685192291</c:v>
                </c:pt>
                <c:pt idx="18">
                  <c:v>130.43962692954736</c:v>
                </c:pt>
                <c:pt idx="19">
                  <c:v>131.25350491425846</c:v>
                </c:pt>
                <c:pt idx="20">
                  <c:v>130.32820754995444</c:v>
                </c:pt>
                <c:pt idx="21">
                  <c:v>130.9118680086184</c:v>
                </c:pt>
                <c:pt idx="22">
                  <c:v>128.60231398128744</c:v>
                </c:pt>
                <c:pt idx="23">
                  <c:v>128.14040317582118</c:v>
                </c:pt>
                <c:pt idx="24">
                  <c:v>125.71426463209475</c:v>
                </c:pt>
                <c:pt idx="25">
                  <c:v>120.09090640772114</c:v>
                </c:pt>
                <c:pt idx="26">
                  <c:v>116.91877453439974</c:v>
                </c:pt>
                <c:pt idx="27">
                  <c:v>113.99383135090457</c:v>
                </c:pt>
                <c:pt idx="28">
                  <c:v>110.80546619049014</c:v>
                </c:pt>
                <c:pt idx="29">
                  <c:v>107.78017177769244</c:v>
                </c:pt>
                <c:pt idx="30">
                  <c:v>109.2684690534517</c:v>
                </c:pt>
                <c:pt idx="31">
                  <c:v>113.6558838286944</c:v>
                </c:pt>
                <c:pt idx="32">
                  <c:v>112.40296921578465</c:v>
                </c:pt>
                <c:pt idx="33">
                  <c:v>112.06059443345828</c:v>
                </c:pt>
                <c:pt idx="34">
                  <c:v>115.07629644933751</c:v>
                </c:pt>
                <c:pt idx="35">
                  <c:v>113.73188512735751</c:v>
                </c:pt>
                <c:pt idx="36">
                  <c:v>111.81488149700421</c:v>
                </c:pt>
                <c:pt idx="37">
                  <c:v>110.33986600159378</c:v>
                </c:pt>
                <c:pt idx="38">
                  <c:v>112.49815530828488</c:v>
                </c:pt>
                <c:pt idx="39">
                  <c:v>116.03774977125822</c:v>
                </c:pt>
              </c:numCache>
            </c:numRef>
          </c:val>
        </c:ser>
        <c:ser>
          <c:idx val="3"/>
          <c:order val="3"/>
          <c:tx>
            <c:strRef>
              <c:f>sheet1!$F$14</c:f>
              <c:strCache>
                <c:ptCount val="1"/>
                <c:pt idx="0">
                  <c:v>위안</c:v>
                </c:pt>
              </c:strCache>
            </c:strRef>
          </c:tx>
          <c:marker>
            <c:symbol val="none"/>
          </c:marker>
          <c:cat>
            <c:strRef>
              <c:f>sheet1!$G$10:$AT$10</c:f>
              <c:strCache>
                <c:ptCount val="40"/>
                <c:pt idx="0">
                  <c:v>2007/12</c:v>
                </c:pt>
                <c:pt idx="1">
                  <c:v>2008/01</c:v>
                </c:pt>
                <c:pt idx="2">
                  <c:v>2008/02</c:v>
                </c:pt>
                <c:pt idx="3">
                  <c:v>2008/03</c:v>
                </c:pt>
                <c:pt idx="4">
                  <c:v>2008/04</c:v>
                </c:pt>
                <c:pt idx="5">
                  <c:v>2008/05</c:v>
                </c:pt>
                <c:pt idx="6">
                  <c:v>2008/06</c:v>
                </c:pt>
                <c:pt idx="7">
                  <c:v>2008/07</c:v>
                </c:pt>
                <c:pt idx="8">
                  <c:v>2008/08</c:v>
                </c:pt>
                <c:pt idx="9">
                  <c:v>2008/09</c:v>
                </c:pt>
                <c:pt idx="10">
                  <c:v>2008/10</c:v>
                </c:pt>
                <c:pt idx="11">
                  <c:v>2008/11</c:v>
                </c:pt>
                <c:pt idx="12">
                  <c:v>2008/12</c:v>
                </c:pt>
                <c:pt idx="13">
                  <c:v>2009/01</c:v>
                </c:pt>
                <c:pt idx="14">
                  <c:v>2009/02</c:v>
                </c:pt>
                <c:pt idx="15">
                  <c:v>2009/03</c:v>
                </c:pt>
                <c:pt idx="16">
                  <c:v>2009/04</c:v>
                </c:pt>
                <c:pt idx="17">
                  <c:v>2009/05</c:v>
                </c:pt>
                <c:pt idx="18">
                  <c:v>2009/06</c:v>
                </c:pt>
                <c:pt idx="19">
                  <c:v>2009/07</c:v>
                </c:pt>
                <c:pt idx="20">
                  <c:v>2009/08</c:v>
                </c:pt>
                <c:pt idx="21">
                  <c:v>2009/09</c:v>
                </c:pt>
                <c:pt idx="22">
                  <c:v>2009/10</c:v>
                </c:pt>
                <c:pt idx="23">
                  <c:v>2009/11</c:v>
                </c:pt>
                <c:pt idx="24">
                  <c:v>2009/12</c:v>
                </c:pt>
                <c:pt idx="25">
                  <c:v>2010/01</c:v>
                </c:pt>
                <c:pt idx="26">
                  <c:v>2010/02</c:v>
                </c:pt>
                <c:pt idx="27">
                  <c:v>2010/03</c:v>
                </c:pt>
                <c:pt idx="28">
                  <c:v>2010/04</c:v>
                </c:pt>
                <c:pt idx="29">
                  <c:v>2010/05</c:v>
                </c:pt>
                <c:pt idx="30">
                  <c:v>2010/06</c:v>
                </c:pt>
                <c:pt idx="31">
                  <c:v>2010/07</c:v>
                </c:pt>
                <c:pt idx="32">
                  <c:v>2010/08</c:v>
                </c:pt>
                <c:pt idx="33">
                  <c:v>2010/09</c:v>
                </c:pt>
                <c:pt idx="34">
                  <c:v>2010/10</c:v>
                </c:pt>
                <c:pt idx="35">
                  <c:v>2010/11</c:v>
                </c:pt>
                <c:pt idx="36">
                  <c:v>2010/12</c:v>
                </c:pt>
                <c:pt idx="37">
                  <c:v>2011/01</c:v>
                </c:pt>
                <c:pt idx="38">
                  <c:v>2011/02</c:v>
                </c:pt>
                <c:pt idx="39">
                  <c:v>2011/03</c:v>
                </c:pt>
              </c:strCache>
            </c:strRef>
          </c:cat>
          <c:val>
            <c:numRef>
              <c:f>sheet1!$G$14:$AT$14</c:f>
              <c:numCache>
                <c:formatCode>@</c:formatCode>
                <c:ptCount val="40"/>
                <c:pt idx="0">
                  <c:v>100</c:v>
                </c:pt>
                <c:pt idx="1">
                  <c:v>103.08338617628392</c:v>
                </c:pt>
                <c:pt idx="2">
                  <c:v>104.48636651870638</c:v>
                </c:pt>
                <c:pt idx="3">
                  <c:v>109.74159797083072</c:v>
                </c:pt>
                <c:pt idx="4">
                  <c:v>111.72320862396955</c:v>
                </c:pt>
                <c:pt idx="5">
                  <c:v>117.85034876347481</c:v>
                </c:pt>
                <c:pt idx="6">
                  <c:v>118.23874445149015</c:v>
                </c:pt>
                <c:pt idx="7">
                  <c:v>118.13570069752681</c:v>
                </c:pt>
                <c:pt idx="8">
                  <c:v>120.49778059606851</c:v>
                </c:pt>
                <c:pt idx="9">
                  <c:v>131.06372859860494</c:v>
                </c:pt>
                <c:pt idx="10">
                  <c:v>153.89188332276481</c:v>
                </c:pt>
                <c:pt idx="11">
                  <c:v>161.35859226379202</c:v>
                </c:pt>
                <c:pt idx="12">
                  <c:v>158.86968928344959</c:v>
                </c:pt>
                <c:pt idx="13">
                  <c:v>156.09543436905517</c:v>
                </c:pt>
                <c:pt idx="14">
                  <c:v>165.74984147114748</c:v>
                </c:pt>
                <c:pt idx="15">
                  <c:v>169.50697526949892</c:v>
                </c:pt>
                <c:pt idx="16">
                  <c:v>155.6911857958147</c:v>
                </c:pt>
                <c:pt idx="17">
                  <c:v>146.21116043119829</c:v>
                </c:pt>
                <c:pt idx="18">
                  <c:v>146.29835129993646</c:v>
                </c:pt>
                <c:pt idx="19">
                  <c:v>146.64711477488882</c:v>
                </c:pt>
                <c:pt idx="20">
                  <c:v>143.66677235256816</c:v>
                </c:pt>
                <c:pt idx="21">
                  <c:v>141.51870640456565</c:v>
                </c:pt>
                <c:pt idx="22">
                  <c:v>136.44578313253012</c:v>
                </c:pt>
                <c:pt idx="23">
                  <c:v>135.16169942929614</c:v>
                </c:pt>
                <c:pt idx="24">
                  <c:v>135.40741915028565</c:v>
                </c:pt>
                <c:pt idx="25">
                  <c:v>132.21306277742536</c:v>
                </c:pt>
                <c:pt idx="26">
                  <c:v>134.29771718452758</c:v>
                </c:pt>
                <c:pt idx="27">
                  <c:v>132.08623969562481</c:v>
                </c:pt>
                <c:pt idx="28">
                  <c:v>129.72415979708308</c:v>
                </c:pt>
                <c:pt idx="29">
                  <c:v>135.02694990488268</c:v>
                </c:pt>
                <c:pt idx="30">
                  <c:v>140.88459099556118</c:v>
                </c:pt>
                <c:pt idx="31">
                  <c:v>141.20957514267579</c:v>
                </c:pt>
                <c:pt idx="32">
                  <c:v>137.81705770450208</c:v>
                </c:pt>
                <c:pt idx="33">
                  <c:v>136.95307545973367</c:v>
                </c:pt>
                <c:pt idx="34">
                  <c:v>133.52092580849728</c:v>
                </c:pt>
                <c:pt idx="35">
                  <c:v>134.17882054533939</c:v>
                </c:pt>
                <c:pt idx="36">
                  <c:v>136.77869372225717</c:v>
                </c:pt>
                <c:pt idx="37">
                  <c:v>134.56721623335449</c:v>
                </c:pt>
                <c:pt idx="38">
                  <c:v>134.70196575776777</c:v>
                </c:pt>
                <c:pt idx="39">
                  <c:v>135.50253646163617</c:v>
                </c:pt>
              </c:numCache>
            </c:numRef>
          </c:val>
        </c:ser>
        <c:marker val="1"/>
        <c:axId val="37828480"/>
        <c:axId val="37830016"/>
      </c:lineChart>
      <c:catAx>
        <c:axId val="37828480"/>
        <c:scaling>
          <c:orientation val="minMax"/>
        </c:scaling>
        <c:axPos val="b"/>
        <c:tickLblPos val="nextTo"/>
        <c:crossAx val="37830016"/>
        <c:crosses val="autoZero"/>
        <c:auto val="1"/>
        <c:lblAlgn val="ctr"/>
        <c:lblOffset val="100"/>
      </c:catAx>
      <c:valAx>
        <c:axId val="37830016"/>
        <c:scaling>
          <c:orientation val="minMax"/>
        </c:scaling>
        <c:axPos val="l"/>
        <c:majorGridlines/>
        <c:numFmt formatCode="@" sourceLinked="1"/>
        <c:tickLblPos val="nextTo"/>
        <c:crossAx val="378284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autoTitleDeleted val="1"/>
    <c:plotArea>
      <c:layout>
        <c:manualLayout>
          <c:layoutTarget val="inner"/>
          <c:xMode val="edge"/>
          <c:yMode val="edge"/>
          <c:x val="0.19791666666666674"/>
          <c:y val="4.5901639344262321E-2"/>
          <c:w val="0.72708333333333364"/>
          <c:h val="0.60983606557377168"/>
        </c:manualLayout>
      </c:layout>
      <c:scatterChart>
        <c:scatterStyle val="lineMarker"/>
        <c:ser>
          <c:idx val="0"/>
          <c:order val="0"/>
          <c:tx>
            <c:strRef>
              <c:f>'ordering_88 (2)'!$D$1</c:f>
              <c:strCache>
                <c:ptCount val="1"/>
                <c:pt idx="0">
                  <c:v>PPP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</c:trendline>
          <c:xVal>
            <c:numRef>
              <c:f>'ordering_88 (2)'!$C$2:$C$171</c:f>
              <c:numCache>
                <c:formatCode>General</c:formatCode>
                <c:ptCount val="170"/>
                <c:pt idx="0">
                  <c:v>15397.392989110722</c:v>
                </c:pt>
                <c:pt idx="1">
                  <c:v>8687.9464419473425</c:v>
                </c:pt>
                <c:pt idx="2">
                  <c:v>8684.476436351968</c:v>
                </c:pt>
                <c:pt idx="3">
                  <c:v>69754.207203811515</c:v>
                </c:pt>
                <c:pt idx="4">
                  <c:v>36536.961293780805</c:v>
                </c:pt>
                <c:pt idx="5">
                  <c:v>17078.212998404582</c:v>
                </c:pt>
                <c:pt idx="6">
                  <c:v>15840.77507096849</c:v>
                </c:pt>
                <c:pt idx="7">
                  <c:v>5074.7583786919049</c:v>
                </c:pt>
                <c:pt idx="8">
                  <c:v>14539.687790866354</c:v>
                </c:pt>
                <c:pt idx="9">
                  <c:v>11273.328982055495</c:v>
                </c:pt>
                <c:pt idx="10">
                  <c:v>50069.994911251044</c:v>
                </c:pt>
                <c:pt idx="11">
                  <c:v>6063.6286440652775</c:v>
                </c:pt>
                <c:pt idx="12">
                  <c:v>18138.633758523232</c:v>
                </c:pt>
                <c:pt idx="13">
                  <c:v>12867.718870686895</c:v>
                </c:pt>
                <c:pt idx="14">
                  <c:v>7029.7816943967136</c:v>
                </c:pt>
                <c:pt idx="15">
                  <c:v>7626.1863327605224</c:v>
                </c:pt>
                <c:pt idx="16">
                  <c:v>7501.790764810502</c:v>
                </c:pt>
                <c:pt idx="17">
                  <c:v>9713.578674357228</c:v>
                </c:pt>
                <c:pt idx="18">
                  <c:v>6423.3535891028814</c:v>
                </c:pt>
                <c:pt idx="19">
                  <c:v>4540.427553858719</c:v>
                </c:pt>
                <c:pt idx="20">
                  <c:v>16175.523994864508</c:v>
                </c:pt>
                <c:pt idx="21">
                  <c:v>7499.6442622623636</c:v>
                </c:pt>
                <c:pt idx="22">
                  <c:v>6634.5659709499214</c:v>
                </c:pt>
                <c:pt idx="23">
                  <c:v>12919.668526974461</c:v>
                </c:pt>
                <c:pt idx="24">
                  <c:v>14222.369570439731</c:v>
                </c:pt>
                <c:pt idx="25">
                  <c:v>8142.974387962824</c:v>
                </c:pt>
                <c:pt idx="26">
                  <c:v>14238.095566843343</c:v>
                </c:pt>
                <c:pt idx="27">
                  <c:v>11140.998018894576</c:v>
                </c:pt>
                <c:pt idx="28">
                  <c:v>45989.179399818226</c:v>
                </c:pt>
                <c:pt idx="29">
                  <c:v>23725.647583081824</c:v>
                </c:pt>
                <c:pt idx="30">
                  <c:v>35164.856445714591</c:v>
                </c:pt>
                <c:pt idx="31">
                  <c:v>6734.5525225546235</c:v>
                </c:pt>
                <c:pt idx="32">
                  <c:v>7154.5251191552352</c:v>
                </c:pt>
                <c:pt idx="33">
                  <c:v>8214.894336269339</c:v>
                </c:pt>
                <c:pt idx="34">
                  <c:v>38028.658068774261</c:v>
                </c:pt>
                <c:pt idx="35">
                  <c:v>31773.811169586359</c:v>
                </c:pt>
                <c:pt idx="36">
                  <c:v>21902.951915552621</c:v>
                </c:pt>
                <c:pt idx="37">
                  <c:v>4514.6382332678149</c:v>
                </c:pt>
                <c:pt idx="38">
                  <c:v>26256.333292282743</c:v>
                </c:pt>
                <c:pt idx="39">
                  <c:v>39599.041805443863</c:v>
                </c:pt>
                <c:pt idx="40">
                  <c:v>29240.050296364916</c:v>
                </c:pt>
                <c:pt idx="41">
                  <c:v>5872.409627379322</c:v>
                </c:pt>
                <c:pt idx="42">
                  <c:v>42278.736292314083</c:v>
                </c:pt>
                <c:pt idx="43">
                  <c:v>29352.43941102879</c:v>
                </c:pt>
                <c:pt idx="44">
                  <c:v>9644.461115591419</c:v>
                </c:pt>
                <c:pt idx="45">
                  <c:v>105043.65440736322</c:v>
                </c:pt>
                <c:pt idx="46">
                  <c:v>40669.671025125608</c:v>
                </c:pt>
                <c:pt idx="47">
                  <c:v>8175.141984688973</c:v>
                </c:pt>
                <c:pt idx="48">
                  <c:v>35083.654363259739</c:v>
                </c:pt>
                <c:pt idx="49">
                  <c:v>43653.690737914585</c:v>
                </c:pt>
                <c:pt idx="50">
                  <c:v>11615.931065733324</c:v>
                </c:pt>
                <c:pt idx="51">
                  <c:v>47916.895285299011</c:v>
                </c:pt>
                <c:pt idx="52">
                  <c:v>45561.861469043084</c:v>
                </c:pt>
                <c:pt idx="53">
                  <c:v>51049.394179889328</c:v>
                </c:pt>
                <c:pt idx="54">
                  <c:v>43671.475927055588</c:v>
                </c:pt>
                <c:pt idx="55">
                  <c:v>10988.04007250625</c:v>
                </c:pt>
                <c:pt idx="56">
                  <c:v>41050.890146770565</c:v>
                </c:pt>
                <c:pt idx="57">
                  <c:v>39738.134207360199</c:v>
                </c:pt>
                <c:pt idx="58">
                  <c:v>9420.4779566061734</c:v>
                </c:pt>
                <c:pt idx="59">
                  <c:v>44580.701673391224</c:v>
                </c:pt>
                <c:pt idx="60">
                  <c:v>79089.127556243475</c:v>
                </c:pt>
                <c:pt idx="61">
                  <c:v>6385.6423085189217</c:v>
                </c:pt>
                <c:pt idx="62">
                  <c:v>63628.664770825628</c:v>
                </c:pt>
                <c:pt idx="63">
                  <c:v>7257.4321095123514</c:v>
                </c:pt>
                <c:pt idx="64">
                  <c:v>55992.238324639766</c:v>
                </c:pt>
                <c:pt idx="65">
                  <c:v>5785.9896954028327</c:v>
                </c:pt>
                <c:pt idx="66">
                  <c:v>4899.0909809578316</c:v>
                </c:pt>
                <c:pt idx="67">
                  <c:v>11490.029052625279</c:v>
                </c:pt>
                <c:pt idx="68">
                  <c:v>5496.0540410187914</c:v>
                </c:pt>
                <c:pt idx="69">
                  <c:v>8581.4722576614877</c:v>
                </c:pt>
                <c:pt idx="70">
                  <c:v>8121.4983796802371</c:v>
                </c:pt>
                <c:pt idx="71">
                  <c:v>5335.2677825019846</c:v>
                </c:pt>
                <c:pt idx="72">
                  <c:v>5125.8603095483704</c:v>
                </c:pt>
                <c:pt idx="73">
                  <c:v>5132.2509711342145</c:v>
                </c:pt>
                <c:pt idx="74">
                  <c:v>4468.5479007718304</c:v>
                </c:pt>
                <c:pt idx="75">
                  <c:v>4524.6372317691248</c:v>
                </c:pt>
                <c:pt idx="76">
                  <c:v>4637.0223097185817</c:v>
                </c:pt>
                <c:pt idx="77">
                  <c:v>4201.758904853993</c:v>
                </c:pt>
                <c:pt idx="78">
                  <c:v>4028.5035997422465</c:v>
                </c:pt>
                <c:pt idx="79">
                  <c:v>6028.7015481329945</c:v>
                </c:pt>
                <c:pt idx="80">
                  <c:v>4805.4160644788553</c:v>
                </c:pt>
                <c:pt idx="81">
                  <c:v>4471.1259186923826</c:v>
                </c:pt>
                <c:pt idx="82">
                  <c:v>4062.1248499399735</c:v>
                </c:pt>
                <c:pt idx="83">
                  <c:v>4267.2588092364695</c:v>
                </c:pt>
                <c:pt idx="84">
                  <c:v>4081.2191678555432</c:v>
                </c:pt>
                <c:pt idx="85">
                  <c:v>4760.2395937691881</c:v>
                </c:pt>
                <c:pt idx="86">
                  <c:v>4216.4911980027337</c:v>
                </c:pt>
              </c:numCache>
            </c:numRef>
          </c:xVal>
          <c:yVal>
            <c:numRef>
              <c:f>'ordering_88 (2)'!$D$2:$D$171</c:f>
              <c:numCache>
                <c:formatCode>General</c:formatCode>
                <c:ptCount val="170"/>
                <c:pt idx="0">
                  <c:v>31779.133525771082</c:v>
                </c:pt>
                <c:pt idx="1">
                  <c:v>19587.023927178256</c:v>
                </c:pt>
                <c:pt idx="2">
                  <c:v>18962.609522222658</c:v>
                </c:pt>
                <c:pt idx="3">
                  <c:v>91378.736172986843</c:v>
                </c:pt>
                <c:pt idx="4">
                  <c:v>50632.806632058251</c:v>
                </c:pt>
                <c:pt idx="5">
                  <c:v>27168.493611738984</c:v>
                </c:pt>
                <c:pt idx="6">
                  <c:v>25571.659221747246</c:v>
                </c:pt>
                <c:pt idx="7">
                  <c:v>13039.719480987231</c:v>
                </c:pt>
                <c:pt idx="8">
                  <c:v>23395.382508828458</c:v>
                </c:pt>
                <c:pt idx="9">
                  <c:v>19058.667156262261</c:v>
                </c:pt>
                <c:pt idx="10">
                  <c:v>57743.723604377781</c:v>
                </c:pt>
                <c:pt idx="11">
                  <c:v>13384.465464097371</c:v>
                </c:pt>
                <c:pt idx="12">
                  <c:v>25231.961025657518</c:v>
                </c:pt>
                <c:pt idx="13">
                  <c:v>19764.303957390788</c:v>
                </c:pt>
                <c:pt idx="14">
                  <c:v>14011.983059217679</c:v>
                </c:pt>
                <c:pt idx="15">
                  <c:v>14538.324010767225</c:v>
                </c:pt>
                <c:pt idx="16">
                  <c:v>14419.225043651757</c:v>
                </c:pt>
                <c:pt idx="17">
                  <c:v>16502.026672867512</c:v>
                </c:pt>
                <c:pt idx="18">
                  <c:v>13332.741265606925</c:v>
                </c:pt>
                <c:pt idx="19">
                  <c:v>11558.382627854615</c:v>
                </c:pt>
                <c:pt idx="20">
                  <c:v>22356.263770167967</c:v>
                </c:pt>
                <c:pt idx="21">
                  <c:v>14199.106658698811</c:v>
                </c:pt>
                <c:pt idx="22">
                  <c:v>13292.391639356007</c:v>
                </c:pt>
                <c:pt idx="23">
                  <c:v>18778.490631592878</c:v>
                </c:pt>
                <c:pt idx="24">
                  <c:v>19805.448408039134</c:v>
                </c:pt>
                <c:pt idx="25">
                  <c:v>14335.146395740623</c:v>
                </c:pt>
                <c:pt idx="26">
                  <c:v>19451.431785254696</c:v>
                </c:pt>
                <c:pt idx="27">
                  <c:v>16747.103804733673</c:v>
                </c:pt>
                <c:pt idx="28">
                  <c:v>45989.179399818226</c:v>
                </c:pt>
                <c:pt idx="29">
                  <c:v>27004.405610806833</c:v>
                </c:pt>
                <c:pt idx="30">
                  <c:v>36495.755096565357</c:v>
                </c:pt>
                <c:pt idx="31">
                  <c:v>12838.379295098763</c:v>
                </c:pt>
                <c:pt idx="32">
                  <c:v>13057.092850781899</c:v>
                </c:pt>
                <c:pt idx="33">
                  <c:v>13884.984538534294</c:v>
                </c:pt>
                <c:pt idx="34">
                  <c:v>37595.08521810708</c:v>
                </c:pt>
                <c:pt idx="35">
                  <c:v>32544.793684811368</c:v>
                </c:pt>
                <c:pt idx="36">
                  <c:v>24569.417527499714</c:v>
                </c:pt>
                <c:pt idx="37">
                  <c:v>10822.746891923513</c:v>
                </c:pt>
                <c:pt idx="38">
                  <c:v>27759.182075986086</c:v>
                </c:pt>
                <c:pt idx="39">
                  <c:v>37945.582389118099</c:v>
                </c:pt>
                <c:pt idx="40">
                  <c:v>29663.381379548486</c:v>
                </c:pt>
                <c:pt idx="41">
                  <c:v>11719.232873217486</c:v>
                </c:pt>
                <c:pt idx="42">
                  <c:v>39230.726947151154</c:v>
                </c:pt>
                <c:pt idx="43">
                  <c:v>29072.208811423265</c:v>
                </c:pt>
                <c:pt idx="44">
                  <c:v>14330.704494550278</c:v>
                </c:pt>
                <c:pt idx="45">
                  <c:v>83758.808245244698</c:v>
                </c:pt>
                <c:pt idx="46">
                  <c:v>36267.409132255794</c:v>
                </c:pt>
                <c:pt idx="47">
                  <c:v>13069.73411907949</c:v>
                </c:pt>
                <c:pt idx="48">
                  <c:v>31908.629522043742</c:v>
                </c:pt>
                <c:pt idx="49">
                  <c:v>37904.578856190921</c:v>
                </c:pt>
                <c:pt idx="50">
                  <c:v>15412.841724721013</c:v>
                </c:pt>
                <c:pt idx="51">
                  <c:v>40714.655271436437</c:v>
                </c:pt>
                <c:pt idx="52">
                  <c:v>38363.106542671114</c:v>
                </c:pt>
                <c:pt idx="53">
                  <c:v>41278.249746848123</c:v>
                </c:pt>
                <c:pt idx="54">
                  <c:v>36249.027081038075</c:v>
                </c:pt>
                <c:pt idx="55">
                  <c:v>14526.713192870864</c:v>
                </c:pt>
                <c:pt idx="56">
                  <c:v>33655.492945401907</c:v>
                </c:pt>
                <c:pt idx="57">
                  <c:v>32452.818851449276</c:v>
                </c:pt>
                <c:pt idx="58">
                  <c:v>13189.127696719092</c:v>
                </c:pt>
                <c:pt idx="59">
                  <c:v>34719.737349402196</c:v>
                </c:pt>
                <c:pt idx="60">
                  <c:v>55672.120031763217</c:v>
                </c:pt>
                <c:pt idx="61">
                  <c:v>11105.744973534169</c:v>
                </c:pt>
                <c:pt idx="62">
                  <c:v>45116.932174119982</c:v>
                </c:pt>
                <c:pt idx="63">
                  <c:v>11509.93217131337</c:v>
                </c:pt>
                <c:pt idx="64">
                  <c:v>36761.668475241553</c:v>
                </c:pt>
                <c:pt idx="65">
                  <c:v>10277.76247103696</c:v>
                </c:pt>
                <c:pt idx="66">
                  <c:v>9638.1881862451646</c:v>
                </c:pt>
                <c:pt idx="67">
                  <c:v>12322.924925697485</c:v>
                </c:pt>
                <c:pt idx="68">
                  <c:v>9604.6588176220812</c:v>
                </c:pt>
                <c:pt idx="69">
                  <c:v>10691.443634560766</c:v>
                </c:pt>
                <c:pt idx="70">
                  <c:v>10412.123262563638</c:v>
                </c:pt>
                <c:pt idx="71">
                  <c:v>9153.7000968697703</c:v>
                </c:pt>
                <c:pt idx="72">
                  <c:v>8959.2375738972405</c:v>
                </c:pt>
                <c:pt idx="73">
                  <c:v>8882.8869508171811</c:v>
                </c:pt>
                <c:pt idx="74">
                  <c:v>8629.4907904990087</c:v>
                </c:pt>
                <c:pt idx="75">
                  <c:v>8490.5683710601043</c:v>
                </c:pt>
                <c:pt idx="76">
                  <c:v>8433.3224239631745</c:v>
                </c:pt>
                <c:pt idx="77">
                  <c:v>8267.7302346438191</c:v>
                </c:pt>
                <c:pt idx="78">
                  <c:v>8172.4752171015598</c:v>
                </c:pt>
                <c:pt idx="79">
                  <c:v>8361.8365760256311</c:v>
                </c:pt>
                <c:pt idx="80">
                  <c:v>8025.9109841050304</c:v>
                </c:pt>
                <c:pt idx="81">
                  <c:v>7632.5612897245355</c:v>
                </c:pt>
                <c:pt idx="82">
                  <c:v>6627.9435451002792</c:v>
                </c:pt>
                <c:pt idx="83">
                  <c:v>6410.0938990751956</c:v>
                </c:pt>
                <c:pt idx="84">
                  <c:v>5812.0219949393449</c:v>
                </c:pt>
                <c:pt idx="85">
                  <c:v>5475.6779220602903</c:v>
                </c:pt>
                <c:pt idx="86">
                  <c:v>5596.9912676449094</c:v>
                </c:pt>
              </c:numCache>
            </c:numRef>
          </c:yVal>
        </c:ser>
        <c:axId val="37852288"/>
        <c:axId val="37854208"/>
      </c:scatterChart>
      <c:valAx>
        <c:axId val="37852288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GDP</a:t>
                </a:r>
                <a:endParaRPr lang="ko-KR" altLang="en-US"/>
              </a:p>
            </c:rich>
          </c:tx>
          <c:layout>
            <c:manualLayout>
              <c:xMode val="edge"/>
              <c:yMode val="edge"/>
              <c:x val="0.93317475940507522"/>
              <c:y val="0.61877578417452028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맑은 고딕"/>
                <a:ea typeface="맑은 고딕"/>
                <a:cs typeface="맑은 고딕"/>
              </a:defRPr>
            </a:pPr>
            <a:endParaRPr lang="ko-KR"/>
          </a:p>
        </c:txPr>
        <c:crossAx val="37854208"/>
        <c:crosses val="autoZero"/>
        <c:crossBetween val="midCat"/>
      </c:valAx>
      <c:valAx>
        <c:axId val="37854208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/>
                  <a:t>PPP</a:t>
                </a:r>
                <a:endParaRPr lang="ko-KR" altLang="en-US"/>
              </a:p>
            </c:rich>
          </c:tx>
          <c:layout>
            <c:manualLayout>
              <c:xMode val="edge"/>
              <c:yMode val="edge"/>
              <c:x val="2.5000000000000012E-2"/>
              <c:y val="8.3511724968805198E-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crossAx val="378522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0416666666666712"/>
          <c:y val="0.85245901639344435"/>
          <c:w val="0.35625000000000001"/>
          <c:h val="7.8688524590163955E-2"/>
        </c:manualLayout>
      </c:layout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chart>
    <c:plotArea>
      <c:layout/>
      <c:lineChart>
        <c:grouping val="standard"/>
        <c:ser>
          <c:idx val="0"/>
          <c:order val="0"/>
          <c:tx>
            <c:strRef>
              <c:f>Sheet2!$A$7</c:f>
              <c:strCache>
                <c:ptCount val="1"/>
                <c:pt idx="0">
                  <c:v>제조업 </c:v>
                </c:pt>
              </c:strCache>
            </c:strRef>
          </c:tx>
          <c:marker>
            <c:symbol val="none"/>
          </c:marker>
          <c:cat>
            <c:numRef>
              <c:f>Sheet2!$B$6:$J$6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Sheet2!$B$7:$J$7</c:f>
              <c:numCache>
                <c:formatCode>General</c:formatCode>
                <c:ptCount val="9"/>
                <c:pt idx="0">
                  <c:v>43.840420868040304</c:v>
                </c:pt>
                <c:pt idx="1">
                  <c:v>44.622936189201262</c:v>
                </c:pt>
                <c:pt idx="2">
                  <c:v>44.503782821539851</c:v>
                </c:pt>
                <c:pt idx="3">
                  <c:v>45.537340619307834</c:v>
                </c:pt>
                <c:pt idx="4">
                  <c:v>45.187528242205161</c:v>
                </c:pt>
                <c:pt idx="5">
                  <c:v>47.214353163361643</c:v>
                </c:pt>
                <c:pt idx="6">
                  <c:v>50.276520864756158</c:v>
                </c:pt>
                <c:pt idx="7">
                  <c:v>52.548607461902229</c:v>
                </c:pt>
                <c:pt idx="8">
                  <c:v>54.525627044711015</c:v>
                </c:pt>
              </c:numCache>
            </c:numRef>
          </c:val>
        </c:ser>
        <c:ser>
          <c:idx val="1"/>
          <c:order val="1"/>
          <c:tx>
            <c:strRef>
              <c:f>Sheet2!$A$8</c:f>
              <c:strCache>
                <c:ptCount val="1"/>
                <c:pt idx="0">
                  <c:v>서비스업</c:v>
                </c:pt>
              </c:strCache>
            </c:strRef>
          </c:tx>
          <c:marker>
            <c:symbol val="none"/>
          </c:marker>
          <c:cat>
            <c:numRef>
              <c:f>Sheet2!$B$6:$J$6</c:f>
              <c:numCache>
                <c:formatCode>General</c:formatCode>
                <c:ptCount val="9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</c:numCache>
            </c:numRef>
          </c:cat>
          <c:val>
            <c:numRef>
              <c:f>Sheet2!$B$8:$J$8</c:f>
              <c:numCache>
                <c:formatCode>General</c:formatCode>
                <c:ptCount val="9"/>
                <c:pt idx="0">
                  <c:v>29.129041654529566</c:v>
                </c:pt>
                <c:pt idx="1">
                  <c:v>28.918449971081536</c:v>
                </c:pt>
                <c:pt idx="2">
                  <c:v>29.76190476190477</c:v>
                </c:pt>
                <c:pt idx="3">
                  <c:v>29.797377830750889</c:v>
                </c:pt>
                <c:pt idx="4">
                  <c:v>28.901734104046234</c:v>
                </c:pt>
                <c:pt idx="5">
                  <c:v>28.579594169762792</c:v>
                </c:pt>
                <c:pt idx="6">
                  <c:v>28.677946659019224</c:v>
                </c:pt>
                <c:pt idx="7">
                  <c:v>29.103608847497092</c:v>
                </c:pt>
                <c:pt idx="8">
                  <c:v>29.137529137529128</c:v>
                </c:pt>
              </c:numCache>
            </c:numRef>
          </c:val>
        </c:ser>
        <c:marker val="1"/>
        <c:axId val="37878400"/>
        <c:axId val="37499264"/>
      </c:lineChart>
      <c:catAx>
        <c:axId val="37878400"/>
        <c:scaling>
          <c:orientation val="minMax"/>
        </c:scaling>
        <c:axPos val="b"/>
        <c:numFmt formatCode="General" sourceLinked="1"/>
        <c:tickLblPos val="nextTo"/>
        <c:crossAx val="37499264"/>
        <c:crosses val="autoZero"/>
        <c:auto val="1"/>
        <c:lblAlgn val="ctr"/>
        <c:lblOffset val="100"/>
      </c:catAx>
      <c:valAx>
        <c:axId val="37499264"/>
        <c:scaling>
          <c:orientation val="minMax"/>
        </c:scaling>
        <c:axPos val="l"/>
        <c:majorGridlines/>
        <c:numFmt formatCode="General" sourceLinked="1"/>
        <c:tickLblPos val="nextTo"/>
        <c:crossAx val="37878400"/>
        <c:crosses val="autoZero"/>
        <c:crossBetween val="between"/>
      </c:valAx>
    </c:plotArea>
    <c:legend>
      <c:legendPos val="r"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1F566-3007-4A1E-8902-5DCE6AAF571B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C8ED97-D902-47D2-B8D6-AD4D1442572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C8ED97-D902-47D2-B8D6-AD4D1442572A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4C506-502B-400E-883A-F3C2DB0D903A}" type="datetimeFigureOut">
              <a:rPr lang="ko-KR" altLang="en-US" smtClean="0"/>
              <a:pPr/>
              <a:t>2011-04-08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4F74-856B-4ADC-AA88-D6FDB35C427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470025"/>
          </a:xfrm>
        </p:spPr>
        <p:txBody>
          <a:bodyPr/>
          <a:lstStyle/>
          <a:p>
            <a:r>
              <a:rPr lang="ko-KR" altLang="en-US" dirty="0" smtClean="0"/>
              <a:t>물가문제</a:t>
            </a:r>
            <a:r>
              <a:rPr lang="en-US" altLang="ko-KR" dirty="0" smtClean="0"/>
              <a:t>: </a:t>
            </a:r>
            <a:r>
              <a:rPr lang="ko-KR" altLang="en-US" dirty="0" smtClean="0"/>
              <a:t>진단과 처방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sz="2800" dirty="0" smtClean="0"/>
              <a:t>(2011. 4. 11)</a:t>
            </a:r>
          </a:p>
          <a:p>
            <a:endParaRPr lang="en-US" altLang="ko-KR" sz="2800" dirty="0" smtClean="0"/>
          </a:p>
          <a:p>
            <a:r>
              <a:rPr lang="ko-KR" altLang="en-US" sz="2800" dirty="0" smtClean="0"/>
              <a:t>유종일</a:t>
            </a:r>
            <a:endParaRPr lang="en-US" altLang="ko-KR" sz="2800" dirty="0" smtClean="0"/>
          </a:p>
          <a:p>
            <a:r>
              <a:rPr lang="en-US" altLang="ko-KR" sz="2800" dirty="0" smtClean="0"/>
              <a:t>KDI</a:t>
            </a:r>
            <a:r>
              <a:rPr lang="ko-KR" altLang="en-US" sz="2800" dirty="0" smtClean="0"/>
              <a:t>국제정책대학원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물가상승의 근인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비용상승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해외요인 </a:t>
            </a:r>
            <a:r>
              <a:rPr lang="en-US" altLang="ko-KR" dirty="0" smtClean="0"/>
              <a:t>(</a:t>
            </a:r>
            <a:r>
              <a:rPr lang="ko-KR" altLang="en-US" dirty="0" smtClean="0"/>
              <a:t>수입물가상승에 반영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원유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곡물 및 원자재 가격의 상승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세계경</a:t>
            </a:r>
            <a:r>
              <a:rPr lang="ko-KR" altLang="en-US" dirty="0"/>
              <a:t>제 </a:t>
            </a:r>
            <a:r>
              <a:rPr lang="ko-KR" altLang="en-US" dirty="0" smtClean="0"/>
              <a:t>회복세에 </a:t>
            </a:r>
            <a:r>
              <a:rPr lang="ko-KR" altLang="en-US" dirty="0" smtClean="0"/>
              <a:t>따</a:t>
            </a:r>
            <a:r>
              <a:rPr lang="ko-KR" altLang="en-US" dirty="0" smtClean="0"/>
              <a:t>른 </a:t>
            </a:r>
            <a:r>
              <a:rPr lang="ko-KR" altLang="en-US" dirty="0" smtClean="0"/>
              <a:t>수요증가와 아랍정정불</a:t>
            </a:r>
            <a:r>
              <a:rPr lang="ko-KR" altLang="en-US" dirty="0"/>
              <a:t>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작황부진 등 </a:t>
            </a:r>
            <a:r>
              <a:rPr lang="ko-KR" altLang="en-US" dirty="0" err="1" smtClean="0"/>
              <a:t>공급측</a:t>
            </a:r>
            <a:r>
              <a:rPr lang="ko-KR" altLang="en-US" dirty="0" smtClean="0"/>
              <a:t> 애로가 겹침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미국 연준의 </a:t>
            </a:r>
            <a:r>
              <a:rPr lang="ko-KR" altLang="en-US" dirty="0" err="1" smtClean="0"/>
              <a:t>양적완화</a:t>
            </a:r>
            <a:r>
              <a:rPr lang="ko-KR" altLang="en-US" dirty="0" smtClean="0"/>
              <a:t> 정책에 따른 달러화 가치 하락과 글로벌 유동성 확대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중국발</a:t>
            </a:r>
            <a:r>
              <a:rPr lang="ko-KR" altLang="en-US" dirty="0" smtClean="0"/>
              <a:t> 인플레이션 </a:t>
            </a:r>
            <a:endParaRPr lang="en-US" altLang="ko-KR" dirty="0" smtClean="0"/>
          </a:p>
          <a:p>
            <a:r>
              <a:rPr lang="ko-KR" altLang="en-US" dirty="0" smtClean="0"/>
              <a:t>국내요인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구제역 파동</a:t>
            </a:r>
            <a:r>
              <a:rPr lang="en-US" altLang="ko-KR" dirty="0" smtClean="0"/>
              <a:t>, </a:t>
            </a:r>
            <a:r>
              <a:rPr lang="ko-KR" altLang="en-US" dirty="0" smtClean="0"/>
              <a:t>이상한파 등으로 인한 농축수산물 공급차질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전세난이 가중되면서 집세상승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79704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200" dirty="0" smtClean="0"/>
              <a:t>* </a:t>
            </a:r>
            <a:r>
              <a:rPr lang="ko-KR" altLang="en-US" sz="3200" dirty="0" smtClean="0"/>
              <a:t>금년의 물가상승은 </a:t>
            </a:r>
            <a:r>
              <a:rPr lang="ko-KR" altLang="en-US" sz="3200" dirty="0" err="1" smtClean="0"/>
              <a:t>농수축산물과</a:t>
            </a:r>
            <a:r>
              <a:rPr lang="ko-KR" altLang="en-US" sz="3200" dirty="0" smtClean="0"/>
              <a:t> 석유류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집세 등이 주도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* </a:t>
            </a:r>
            <a:r>
              <a:rPr lang="ko-KR" altLang="en-US" sz="3200" dirty="0" smtClean="0"/>
              <a:t>공공요금 인상요인 잠재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서비스요금 상승세 확대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  <p:pic>
        <p:nvPicPr>
          <p:cNvPr id="6" name="내용 개체 틀 5" descr="물가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3429000"/>
            <a:ext cx="7550392" cy="21772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000108"/>
            <a:ext cx="4286280" cy="5143536"/>
          </a:xfrm>
        </p:spPr>
        <p:txBody>
          <a:bodyPr>
            <a:normAutofit lnSpcReduction="10000"/>
          </a:bodyPr>
          <a:lstStyle/>
          <a:p>
            <a:r>
              <a:rPr lang="ko-KR" altLang="en-US" dirty="0"/>
              <a:t>물</a:t>
            </a:r>
            <a:r>
              <a:rPr lang="ko-KR" altLang="en-US" dirty="0" smtClean="0"/>
              <a:t>가급등은 </a:t>
            </a:r>
            <a:r>
              <a:rPr lang="en-US" altLang="ko-KR" dirty="0" smtClean="0"/>
              <a:t>beyond</a:t>
            </a:r>
            <a:r>
              <a:rPr lang="ko-KR" altLang="en-US" dirty="0" smtClean="0"/>
              <a:t> </a:t>
            </a:r>
            <a:r>
              <a:rPr lang="en-US" altLang="ko-KR" dirty="0" smtClean="0"/>
              <a:t>control? (</a:t>
            </a:r>
            <a:r>
              <a:rPr lang="ko-KR" altLang="en-US" dirty="0" err="1" smtClean="0"/>
              <a:t>이명박</a:t>
            </a:r>
            <a:r>
              <a:rPr lang="ko-KR" altLang="en-US" dirty="0" smtClean="0"/>
              <a:t> 대통령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해외요인과 같은 불가항력적인 요인이 다가 아님 </a:t>
            </a:r>
            <a:r>
              <a:rPr lang="en-US" altLang="ko-KR" dirty="0" smtClean="0"/>
              <a:t>(</a:t>
            </a:r>
            <a:r>
              <a:rPr lang="ko-KR" altLang="en-US" dirty="0" smtClean="0"/>
              <a:t>국제비교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비용상승 중에서도 </a:t>
            </a:r>
            <a:r>
              <a:rPr lang="ko-KR" altLang="en-US" dirty="0" err="1" smtClean="0"/>
              <a:t>전세난은</a:t>
            </a:r>
            <a:r>
              <a:rPr lang="ko-KR" altLang="en-US" dirty="0" smtClean="0"/>
              <a:t> 정책실패의 문제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수요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정책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구조 문제도 존재함</a:t>
            </a:r>
            <a:endParaRPr lang="ko-KR" altLang="en-US" dirty="0"/>
          </a:p>
        </p:txBody>
      </p:sp>
      <p:pic>
        <p:nvPicPr>
          <p:cNvPr id="4" name="내용 개체 틀 3" descr="물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6314" y="642918"/>
            <a:ext cx="3643338" cy="59921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물가상승의 근인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수요견인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수요가 공급을 초과함으로써 발생하는 수요견인 인플레이션 진행 추정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2010</a:t>
            </a:r>
            <a:r>
              <a:rPr lang="ko-KR" altLang="en-US" dirty="0"/>
              <a:t>년 </a:t>
            </a:r>
            <a:r>
              <a:rPr lang="ko-KR" altLang="en-US" dirty="0" smtClean="0"/>
              <a:t>성장률 </a:t>
            </a:r>
            <a:r>
              <a:rPr lang="en-US" altLang="ko-KR" dirty="0"/>
              <a:t>6.1</a:t>
            </a:r>
            <a:r>
              <a:rPr lang="en-US" altLang="ko-KR" dirty="0" smtClean="0"/>
              <a:t>%</a:t>
            </a:r>
          </a:p>
          <a:p>
            <a:pPr lvl="1"/>
            <a:r>
              <a:rPr lang="ko-KR" altLang="en-US" dirty="0" smtClean="0"/>
              <a:t>최근 근원물가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서비스물가의 가파른 상승세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총수요 압력 </a:t>
            </a:r>
            <a:r>
              <a:rPr lang="en-US" altLang="ko-KR" dirty="0" smtClean="0"/>
              <a:t>(</a:t>
            </a:r>
            <a:r>
              <a:rPr lang="ko-KR" altLang="en-US" dirty="0" smtClean="0"/>
              <a:t>통계적 </a:t>
            </a:r>
            <a:r>
              <a:rPr lang="ko-KR" altLang="en-US" dirty="0"/>
              <a:t>기법을 이용하여 </a:t>
            </a:r>
            <a:r>
              <a:rPr lang="ko-KR" altLang="en-US" dirty="0" smtClean="0"/>
              <a:t>추정한 </a:t>
            </a:r>
            <a:r>
              <a:rPr lang="ko-KR" altLang="en-US" dirty="0" err="1" smtClean="0"/>
              <a:t>수요측</a:t>
            </a:r>
            <a:r>
              <a:rPr lang="ko-KR" altLang="en-US" dirty="0" smtClean="0"/>
              <a:t> 물가상승압력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r>
              <a:rPr lang="en-US" altLang="ko-KR" dirty="0" smtClean="0"/>
              <a:t>2010</a:t>
            </a:r>
            <a:r>
              <a:rPr lang="ko-KR" altLang="en-US" dirty="0"/>
              <a:t>년 </a:t>
            </a:r>
            <a:r>
              <a:rPr lang="ko-KR" altLang="en-US" dirty="0" smtClean="0"/>
              <a:t>하반기부터 </a:t>
            </a:r>
            <a:r>
              <a:rPr lang="ko-KR" altLang="en-US" dirty="0"/>
              <a:t>수요가 공급을 넘어섰을 </a:t>
            </a:r>
            <a:r>
              <a:rPr lang="ko-KR" altLang="en-US" dirty="0" smtClean="0"/>
              <a:t>가능성</a:t>
            </a:r>
            <a:r>
              <a:rPr lang="en-US" altLang="ko-KR" dirty="0" smtClean="0"/>
              <a:t> </a:t>
            </a:r>
            <a:endParaRPr lang="ko-KR" altLang="en-US" dirty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총수요 압력</a:t>
            </a:r>
            <a:br>
              <a:rPr lang="ko-KR" altLang="en-US" dirty="0"/>
            </a:br>
            <a:endParaRPr lang="ko-KR" altLang="en-US" dirty="0"/>
          </a:p>
        </p:txBody>
      </p:sp>
      <p:pic>
        <p:nvPicPr>
          <p:cNvPr id="4" name="내용 개체 틀 3" descr="물가8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4261" y="2214554"/>
            <a:ext cx="8048278" cy="3286148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물가상승의 원인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정책요인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수요와 공급에 의해 가격이 결정되는 것은 뻔한 사실이지만</a:t>
            </a:r>
            <a:r>
              <a:rPr lang="en-US" altLang="ko-KR" dirty="0" smtClean="0"/>
              <a:t>…</a:t>
            </a:r>
          </a:p>
          <a:p>
            <a:r>
              <a:rPr lang="ko-KR" altLang="en-US" dirty="0" smtClean="0"/>
              <a:t>수요와 공급의 배후에서 작용하는 요인은</a:t>
            </a:r>
            <a:r>
              <a:rPr lang="en-US" altLang="ko-KR" dirty="0" smtClean="0"/>
              <a:t>? </a:t>
            </a:r>
            <a:r>
              <a:rPr lang="ko-KR" altLang="en-US" dirty="0"/>
              <a:t>즉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물가상승의 보다 근본적인 원인은</a:t>
            </a:r>
            <a:r>
              <a:rPr lang="en-US" altLang="ko-KR" dirty="0" smtClean="0"/>
              <a:t>?</a:t>
            </a:r>
          </a:p>
          <a:p>
            <a:pPr lvl="1"/>
            <a:r>
              <a:rPr lang="ko-KR" altLang="en-US" dirty="0" smtClean="0"/>
              <a:t>성장지상주의적인 거시경제정책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고환율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저금리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적자재정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 </a:t>
            </a:r>
            <a:r>
              <a:rPr lang="ko-KR" altLang="en-US" dirty="0" smtClean="0"/>
              <a:t>수출지향적 독점대기업 위주의 경제구조</a:t>
            </a:r>
            <a:endParaRPr lang="ko-KR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err="1" smtClean="0"/>
              <a:t>이명박</a:t>
            </a:r>
            <a:r>
              <a:rPr lang="ko-KR" altLang="en-US" sz="3200" dirty="0" smtClean="0"/>
              <a:t> 정부 출범 이래 </a:t>
            </a:r>
            <a:r>
              <a:rPr lang="ko-KR" altLang="en-US" sz="3200" b="1" dirty="0" err="1" smtClean="0"/>
              <a:t>고환율</a:t>
            </a:r>
            <a:r>
              <a:rPr lang="ko-KR" altLang="en-US" sz="3200" b="1" dirty="0" smtClean="0"/>
              <a:t> 정책 </a:t>
            </a:r>
            <a:r>
              <a:rPr lang="ko-KR" altLang="en-US" sz="3200" dirty="0" smtClean="0"/>
              <a:t>지속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모든 주요 통화에 대해 </a:t>
            </a:r>
            <a:r>
              <a:rPr lang="ko-KR" altLang="en-US" sz="3200" dirty="0" err="1" smtClean="0"/>
              <a:t>상당폭의</a:t>
            </a:r>
            <a:r>
              <a:rPr lang="ko-KR" altLang="en-US" sz="3200" dirty="0" smtClean="0"/>
              <a:t> 평가절하</a:t>
            </a:r>
            <a:endParaRPr lang="ko-KR" altLang="en-US" sz="3200" dirty="0"/>
          </a:p>
        </p:txBody>
      </p:sp>
      <p:graphicFrame>
        <p:nvGraphicFramePr>
          <p:cNvPr id="7" name="차트 6"/>
          <p:cNvGraphicFramePr/>
          <p:nvPr/>
        </p:nvGraphicFramePr>
        <p:xfrm>
          <a:off x="928662" y="1857364"/>
          <a:ext cx="7358114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달러의 국제적 약세에도 불구하고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원화는 </a:t>
            </a:r>
            <a:r>
              <a:rPr lang="en-US" altLang="ko-KR" dirty="0" smtClean="0"/>
              <a:t>2007</a:t>
            </a:r>
            <a:r>
              <a:rPr lang="ko-KR" altLang="en-US" dirty="0" smtClean="0"/>
              <a:t>년 말과 </a:t>
            </a:r>
            <a:r>
              <a:rPr lang="en-US" altLang="ko-KR" dirty="0" smtClean="0"/>
              <a:t>2010</a:t>
            </a:r>
            <a:r>
              <a:rPr lang="ko-KR" altLang="en-US" dirty="0" smtClean="0"/>
              <a:t>년 말 사이에 달러 대비 명목환율은 </a:t>
            </a:r>
            <a:r>
              <a:rPr lang="en-US" altLang="ko-KR" dirty="0" smtClean="0"/>
              <a:t>23.4%, </a:t>
            </a:r>
            <a:r>
              <a:rPr lang="ko-KR" altLang="en-US" dirty="0" smtClean="0"/>
              <a:t>양극의 물가상승률 격차를 감안한 실질환율은 </a:t>
            </a:r>
            <a:r>
              <a:rPr lang="en-US" altLang="ko-KR" dirty="0" smtClean="0"/>
              <a:t>17.3% </a:t>
            </a:r>
            <a:r>
              <a:rPr lang="ko-KR" altLang="en-US" dirty="0" smtClean="0"/>
              <a:t>상승</a:t>
            </a:r>
            <a:endParaRPr lang="en-US" altLang="ko-KR" dirty="0" smtClean="0"/>
          </a:p>
          <a:p>
            <a:r>
              <a:rPr lang="ko-KR" altLang="en-US" dirty="0" err="1" smtClean="0"/>
              <a:t>고환율은</a:t>
            </a:r>
            <a:r>
              <a:rPr lang="ko-KR" altLang="en-US" dirty="0" smtClean="0"/>
              <a:t> 수입물가 상승을 초래하여 전반적 물가상승 요인으로 작용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고환율은</a:t>
            </a:r>
            <a:r>
              <a:rPr lang="ko-KR" altLang="en-US" dirty="0" smtClean="0"/>
              <a:t> 가계에서 수출기업으로 소득을 이전하는 효과를 지님</a:t>
            </a:r>
            <a:endParaRPr lang="en-US" altLang="ko-KR" dirty="0" smtClean="0"/>
          </a:p>
          <a:p>
            <a:r>
              <a:rPr lang="ko-KR" altLang="en-US" dirty="0" smtClean="0"/>
              <a:t>최근 정부는 환율하락을 용인하고 있으나</a:t>
            </a:r>
            <a:r>
              <a:rPr lang="en-US" altLang="ko-KR" dirty="0" smtClean="0"/>
              <a:t>, </a:t>
            </a:r>
            <a:r>
              <a:rPr lang="ko-KR" altLang="en-US" dirty="0" smtClean="0"/>
              <a:t>실기한 후의 뒤늦은 대응임  </a:t>
            </a:r>
            <a:endParaRPr lang="ko-KR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3200" dirty="0" smtClean="0"/>
              <a:t>글로벌금융위기로 인한 </a:t>
            </a:r>
            <a:r>
              <a:rPr lang="ko-KR" altLang="en-US" sz="3600" dirty="0" smtClean="0"/>
              <a:t>저금리 정책</a:t>
            </a:r>
            <a:r>
              <a:rPr lang="ko-KR" altLang="en-US" sz="3200" dirty="0" smtClean="0"/>
              <a:t>을 경기회복 이후에도 지속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실질금리가 마이너스가 되었음</a:t>
            </a:r>
            <a:endParaRPr lang="ko-KR" altLang="en-US" sz="3200" dirty="0"/>
          </a:p>
        </p:txBody>
      </p:sp>
      <p:pic>
        <p:nvPicPr>
          <p:cNvPr id="4" name="내용 개체 틀 3" descr="물가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143116"/>
            <a:ext cx="7982727" cy="371219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정부는 한국은행의 독립성을 훼손하면서 저금리정책 강요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열석발언권</a:t>
            </a:r>
            <a:r>
              <a:rPr lang="ko-KR" altLang="en-US" dirty="0" smtClean="0"/>
              <a:t> 논란</a:t>
            </a:r>
            <a:r>
              <a:rPr lang="en-US" altLang="ko-KR" dirty="0" smtClean="0"/>
              <a:t>, </a:t>
            </a:r>
            <a:r>
              <a:rPr lang="ko-KR" altLang="en-US" dirty="0" smtClean="0"/>
              <a:t>비서관 출신 </a:t>
            </a:r>
            <a:r>
              <a:rPr lang="ko-KR" altLang="en-US" dirty="0" err="1" smtClean="0"/>
              <a:t>한은총재</a:t>
            </a:r>
            <a:r>
              <a:rPr lang="ko-KR" altLang="en-US" dirty="0" smtClean="0"/>
              <a:t> 임명</a:t>
            </a:r>
            <a:r>
              <a:rPr lang="en-US" altLang="ko-KR" dirty="0" smtClean="0"/>
              <a:t>, </a:t>
            </a:r>
            <a:r>
              <a:rPr lang="ko-KR" altLang="en-US" dirty="0" smtClean="0"/>
              <a:t>한국은행의 청와대 </a:t>
            </a:r>
            <a:r>
              <a:rPr lang="ko-KR" altLang="en-US" dirty="0" err="1" smtClean="0"/>
              <a:t>직보</a:t>
            </a:r>
            <a:r>
              <a:rPr lang="ko-KR" altLang="en-US" dirty="0" smtClean="0"/>
              <a:t> 등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금리인상 시기 실기로 물가상승세 확산</a:t>
            </a:r>
            <a:endParaRPr lang="en-US" altLang="ko-KR" dirty="0" smtClean="0"/>
          </a:p>
          <a:p>
            <a:r>
              <a:rPr lang="ko-KR" altLang="en-US" dirty="0" smtClean="0"/>
              <a:t>저금리로 인한 가계부채 증가 심각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ko-KR" dirty="0" smtClean="0"/>
              <a:t>1. </a:t>
            </a:r>
            <a:r>
              <a:rPr lang="ko-KR" altLang="en-US" dirty="0" smtClean="0"/>
              <a:t>물가문제의 실상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물가상승의 근인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비용상승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수요견인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3.</a:t>
            </a:r>
            <a:r>
              <a:rPr lang="ko-KR" altLang="en-US" dirty="0" smtClean="0"/>
              <a:t> 물가상승의 원인</a:t>
            </a:r>
            <a:r>
              <a:rPr lang="en-US" altLang="ko-KR" dirty="0" smtClean="0"/>
              <a:t> </a:t>
            </a:r>
          </a:p>
          <a:p>
            <a:pPr lvl="1"/>
            <a:r>
              <a:rPr lang="ko-KR" altLang="en-US" dirty="0" smtClean="0"/>
              <a:t>정책요인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구조적 요인</a:t>
            </a: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4. </a:t>
            </a:r>
            <a:r>
              <a:rPr lang="ko-KR" altLang="en-US" dirty="0" smtClean="0"/>
              <a:t>물가안정 정책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정부정책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대안정책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/>
              <a:t>개인</a:t>
            </a:r>
            <a:r>
              <a:rPr lang="en-US" altLang="ko-KR" sz="3200" dirty="0" smtClean="0"/>
              <a:t>, </a:t>
            </a:r>
            <a:r>
              <a:rPr lang="ko-KR" altLang="en-US" sz="3200" dirty="0" err="1" smtClean="0"/>
              <a:t>비금융기업</a:t>
            </a:r>
            <a:r>
              <a:rPr lang="en-US" altLang="ko-KR" sz="3200" dirty="0" smtClean="0"/>
              <a:t>, </a:t>
            </a:r>
            <a:r>
              <a:rPr lang="ko-KR" altLang="en-US" sz="3200" dirty="0" smtClean="0"/>
              <a:t>정부의 </a:t>
            </a:r>
            <a:r>
              <a:rPr lang="ko-KR" altLang="en-US" sz="3200" dirty="0" err="1" smtClean="0"/>
              <a:t>이자부</a:t>
            </a:r>
            <a:r>
              <a:rPr lang="ko-KR" altLang="en-US" sz="3200" dirty="0" smtClean="0"/>
              <a:t> 금융부채는 작년 말 현재 약 </a:t>
            </a:r>
            <a:r>
              <a:rPr lang="en-US" altLang="ko-KR" sz="3200" dirty="0" smtClean="0"/>
              <a:t>2586</a:t>
            </a:r>
            <a:r>
              <a:rPr lang="ko-KR" altLang="en-US" sz="3200" dirty="0" smtClean="0"/>
              <a:t>조원</a:t>
            </a:r>
            <a:endParaRPr lang="ko-KR" altLang="en-US" sz="3200" dirty="0"/>
          </a:p>
        </p:txBody>
      </p:sp>
      <p:pic>
        <p:nvPicPr>
          <p:cNvPr id="4" name="내용 개체 틀 3" descr="부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1" y="1686966"/>
            <a:ext cx="5202510" cy="4528116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357850"/>
          </a:xfrm>
        </p:spPr>
        <p:txBody>
          <a:bodyPr>
            <a:normAutofit fontScale="92500"/>
          </a:bodyPr>
          <a:lstStyle/>
          <a:p>
            <a:r>
              <a:rPr lang="ko-KR" altLang="en-US" dirty="0" err="1" smtClean="0"/>
              <a:t>이자부</a:t>
            </a:r>
            <a:r>
              <a:rPr lang="ko-KR" altLang="en-US" dirty="0" smtClean="0"/>
              <a:t> 금융부채는 </a:t>
            </a:r>
            <a:r>
              <a:rPr lang="en-US" altLang="ko-KR" dirty="0" smtClean="0"/>
              <a:t>2002</a:t>
            </a:r>
            <a:r>
              <a:rPr lang="ko-KR" altLang="en-US" dirty="0" smtClean="0"/>
              <a:t>년 말 명목 </a:t>
            </a:r>
            <a:r>
              <a:rPr lang="en-US" altLang="ko-KR" dirty="0" smtClean="0"/>
              <a:t>GDP</a:t>
            </a:r>
            <a:r>
              <a:rPr lang="ko-KR" altLang="en-US" dirty="0" smtClean="0"/>
              <a:t>의 </a:t>
            </a:r>
            <a:r>
              <a:rPr lang="en-US" altLang="ko-KR" dirty="0" smtClean="0"/>
              <a:t>1.68</a:t>
            </a:r>
            <a:r>
              <a:rPr lang="ko-KR" altLang="en-US" dirty="0" smtClean="0"/>
              <a:t>배에서 작년 말 </a:t>
            </a:r>
            <a:r>
              <a:rPr lang="en-US" altLang="ko-KR" dirty="0" smtClean="0"/>
              <a:t>2.21</a:t>
            </a:r>
            <a:r>
              <a:rPr lang="ko-KR" altLang="en-US" dirty="0" smtClean="0"/>
              <a:t>배로 증가</a:t>
            </a:r>
            <a:endParaRPr lang="en-US" altLang="ko-KR" dirty="0" smtClean="0"/>
          </a:p>
          <a:p>
            <a:r>
              <a:rPr lang="ko-KR" altLang="en-US" dirty="0" smtClean="0"/>
              <a:t>가계부채 문제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2009</a:t>
            </a:r>
            <a:r>
              <a:rPr lang="ko-KR" altLang="en-US" dirty="0" err="1" smtClean="0"/>
              <a:t>년말</a:t>
            </a:r>
            <a:r>
              <a:rPr lang="ko-KR" altLang="en-US" dirty="0" smtClean="0"/>
              <a:t> 기준 가계의 가처분소득 대비 부채 비율은 </a:t>
            </a:r>
            <a:r>
              <a:rPr lang="en-US" altLang="ko-KR" dirty="0" smtClean="0"/>
              <a:t>144% (</a:t>
            </a:r>
            <a:r>
              <a:rPr lang="ko-KR" altLang="en-US" dirty="0" smtClean="0"/>
              <a:t>미국보다 </a:t>
            </a:r>
            <a:r>
              <a:rPr lang="en-US" altLang="ko-KR" dirty="0" smtClean="0"/>
              <a:t>20%</a:t>
            </a:r>
            <a:r>
              <a:rPr lang="ko-KR" altLang="en-US" dirty="0" smtClean="0"/>
              <a:t> 높고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지난해 더 상승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가계부채 대부분이 변동금리를 적용 받고</a:t>
            </a:r>
            <a:r>
              <a:rPr lang="en-US" altLang="ko-KR" dirty="0" smtClean="0"/>
              <a:t>,</a:t>
            </a:r>
            <a:r>
              <a:rPr lang="ko-KR" altLang="en-US" dirty="0" smtClean="0"/>
              <a:t> 만기일시상환 부채 비율도 높아 금리상승에 취약</a:t>
            </a:r>
            <a:endParaRPr lang="en-US" altLang="ko-KR" dirty="0" smtClean="0"/>
          </a:p>
          <a:p>
            <a:r>
              <a:rPr lang="ko-KR" altLang="en-US" dirty="0" smtClean="0"/>
              <a:t>공기업 부채 문제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2010</a:t>
            </a:r>
            <a:r>
              <a:rPr lang="ko-KR" altLang="en-US" dirty="0" err="1" smtClean="0"/>
              <a:t>년말</a:t>
            </a:r>
            <a:r>
              <a:rPr lang="ko-KR" altLang="en-US" dirty="0" smtClean="0"/>
              <a:t> 기준 전체 공기업 부채 약 </a:t>
            </a:r>
            <a:r>
              <a:rPr lang="en-US" altLang="ko-KR" dirty="0" smtClean="0"/>
              <a:t>255</a:t>
            </a:r>
            <a:r>
              <a:rPr lang="ko-KR" altLang="en-US" dirty="0" smtClean="0"/>
              <a:t>조원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민간기업 부채에 </a:t>
            </a:r>
            <a:r>
              <a:rPr lang="ko-KR" altLang="en-US" dirty="0"/>
              <a:t>비</a:t>
            </a:r>
            <a:r>
              <a:rPr lang="ko-KR" altLang="en-US" dirty="0" smtClean="0"/>
              <a:t>해 두 배 이상 빠른 증가율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endParaRPr lang="ko-KR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3200" dirty="0" smtClean="0"/>
              <a:t>부자감세정책</a:t>
            </a:r>
            <a:r>
              <a:rPr lang="en-US" altLang="ko-KR" sz="3200" dirty="0" smtClean="0"/>
              <a:t>, 4</a:t>
            </a:r>
            <a:r>
              <a:rPr lang="ko-KR" altLang="en-US" sz="3200" dirty="0" err="1" smtClean="0"/>
              <a:t>대강사업</a:t>
            </a:r>
            <a:r>
              <a:rPr lang="ko-KR" altLang="en-US" sz="3200" dirty="0" smtClean="0"/>
              <a:t> 등 지출확대정책으로 정부부채 </a:t>
            </a:r>
            <a:r>
              <a:rPr lang="en-US" altLang="ko-KR" sz="3200" dirty="0" smtClean="0"/>
              <a:t>OECD</a:t>
            </a:r>
            <a:r>
              <a:rPr lang="ko-KR" altLang="en-US" sz="3200" dirty="0" smtClean="0"/>
              <a:t>국가</a:t>
            </a:r>
            <a:r>
              <a:rPr lang="en-US" altLang="ko-KR" sz="3200" dirty="0" smtClean="0"/>
              <a:t> </a:t>
            </a:r>
            <a:r>
              <a:rPr lang="ko-KR" altLang="en-US" sz="3200" dirty="0" smtClean="0"/>
              <a:t>중</a:t>
            </a:r>
            <a:r>
              <a:rPr lang="en-US" altLang="ko-KR" sz="3200" dirty="0" smtClean="0"/>
              <a:t> </a:t>
            </a:r>
            <a:r>
              <a:rPr lang="ko-KR" altLang="en-US" sz="3200" dirty="0" err="1" smtClean="0"/>
              <a:t>최고속</a:t>
            </a:r>
            <a:r>
              <a:rPr lang="ko-KR" altLang="en-US" sz="3200" dirty="0" smtClean="0"/>
              <a:t> 증가</a:t>
            </a:r>
            <a:endParaRPr lang="ko-KR" altLang="en-US" sz="3200" dirty="0"/>
          </a:p>
        </p:txBody>
      </p:sp>
      <p:pic>
        <p:nvPicPr>
          <p:cNvPr id="6" name="내용 개체 틀 5" descr="국가채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00166" y="1785925"/>
            <a:ext cx="6143668" cy="4500595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3. </a:t>
            </a:r>
            <a:r>
              <a:rPr lang="ko-KR" altLang="en-US" dirty="0" smtClean="0"/>
              <a:t>물가상승의 원인</a:t>
            </a:r>
            <a:r>
              <a:rPr lang="en-US" altLang="ko-KR" dirty="0" smtClean="0"/>
              <a:t>: </a:t>
            </a:r>
            <a:r>
              <a:rPr lang="ko-KR" altLang="en-US" dirty="0" smtClean="0"/>
              <a:t>구조적 요인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err="1" smtClean="0"/>
              <a:t>고환율과</a:t>
            </a:r>
            <a:r>
              <a:rPr lang="ko-KR" altLang="en-US" dirty="0" smtClean="0"/>
              <a:t> 경제구조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고환율은</a:t>
            </a:r>
            <a:r>
              <a:rPr lang="ko-KR" altLang="en-US" dirty="0" smtClean="0"/>
              <a:t> 곧 </a:t>
            </a:r>
            <a:r>
              <a:rPr lang="ko-KR" altLang="en-US" dirty="0" err="1" smtClean="0"/>
              <a:t>교역재</a:t>
            </a:r>
            <a:r>
              <a:rPr lang="en-US" altLang="ko-KR" dirty="0" smtClean="0"/>
              <a:t>(</a:t>
            </a:r>
            <a:r>
              <a:rPr lang="ko-KR" altLang="en-US" dirty="0" smtClean="0"/>
              <a:t>공산품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농산품</a:t>
            </a:r>
            <a:r>
              <a:rPr lang="en-US" altLang="ko-KR" dirty="0" smtClean="0"/>
              <a:t>)</a:t>
            </a:r>
            <a:r>
              <a:rPr lang="ko-KR" altLang="en-US" dirty="0" smtClean="0"/>
              <a:t>의 상대가격이 비교역재</a:t>
            </a:r>
            <a:r>
              <a:rPr lang="en-US" altLang="ko-KR" dirty="0" smtClean="0"/>
              <a:t>(</a:t>
            </a:r>
            <a:r>
              <a:rPr lang="ko-KR" altLang="en-US" dirty="0" smtClean="0"/>
              <a:t>서비스</a:t>
            </a:r>
            <a:r>
              <a:rPr lang="en-US" altLang="ko-KR" dirty="0" smtClean="0"/>
              <a:t>)</a:t>
            </a:r>
            <a:r>
              <a:rPr lang="ko-KR" altLang="en-US" dirty="0" smtClean="0"/>
              <a:t>에 비해 높다는 것을 의미함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임금이 낮은 빈국일수록 서비스가격이 낮고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임금이 높은 부국일수록 서비스 가격이 높음</a:t>
            </a:r>
            <a:r>
              <a:rPr lang="en-US" altLang="ko-KR" dirty="0" smtClean="0"/>
              <a:t>: </a:t>
            </a:r>
            <a:r>
              <a:rPr lang="ko-KR" altLang="en-US" dirty="0" smtClean="0"/>
              <a:t>우리나라는 부국이면서 그에 비해 임금이 낮은 현실 </a:t>
            </a:r>
            <a:r>
              <a:rPr lang="en-US" altLang="ko-KR" dirty="0" smtClean="0"/>
              <a:t>(</a:t>
            </a:r>
            <a:r>
              <a:rPr lang="ko-KR" altLang="en-US" dirty="0" smtClean="0"/>
              <a:t>특히 서비스업 임금 더욱 낮음</a:t>
            </a:r>
            <a:r>
              <a:rPr lang="en-US" altLang="ko-KR" dirty="0" smtClean="0"/>
              <a:t>)</a:t>
            </a:r>
          </a:p>
          <a:p>
            <a:pPr lvl="1"/>
            <a:r>
              <a:rPr lang="ko-KR" altLang="en-US" dirty="0" smtClean="0"/>
              <a:t>제조업과 서비스업 간의 막대한 생산성 격차는 이러한 부당한 상대가격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고환율</a:t>
            </a:r>
            <a:r>
              <a:rPr lang="en-US" altLang="ko-KR" dirty="0" smtClean="0"/>
              <a:t>)</a:t>
            </a:r>
            <a:r>
              <a:rPr lang="ko-KR" altLang="en-US" dirty="0" smtClean="0"/>
              <a:t>을 반영 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ko-KR" altLang="en-US" sz="2800" dirty="0" smtClean="0"/>
              <a:t>구매력평가국민소득</a:t>
            </a:r>
            <a:r>
              <a:rPr lang="en-US" altLang="ko-KR" sz="2800" dirty="0" smtClean="0"/>
              <a:t>(PPP)</a:t>
            </a:r>
            <a:r>
              <a:rPr lang="ko-KR" altLang="en-US" sz="2800" dirty="0" smtClean="0"/>
              <a:t>이 </a:t>
            </a:r>
            <a:r>
              <a:rPr lang="en-US" altLang="ko-KR" sz="2800" dirty="0" smtClean="0"/>
              <a:t>GDP</a:t>
            </a:r>
            <a:r>
              <a:rPr lang="ko-KR" altLang="en-US" sz="2800" dirty="0" smtClean="0"/>
              <a:t>에 비해 비정상적으로 높은 나라 </a:t>
            </a:r>
            <a:r>
              <a:rPr lang="en-US" altLang="ko-KR" sz="2800" dirty="0" smtClean="0"/>
              <a:t>(</a:t>
            </a:r>
            <a:r>
              <a:rPr lang="ko-KR" altLang="en-US" sz="2800" dirty="0" smtClean="0"/>
              <a:t>즉</a:t>
            </a:r>
            <a:r>
              <a:rPr lang="en-US" altLang="ko-KR" sz="2800" dirty="0" smtClean="0"/>
              <a:t>, </a:t>
            </a:r>
            <a:r>
              <a:rPr lang="ko-KR" altLang="en-US" sz="2800" dirty="0" err="1" smtClean="0"/>
              <a:t>고환율에</a:t>
            </a:r>
            <a:r>
              <a:rPr lang="ko-KR" altLang="en-US" sz="2800" dirty="0" smtClean="0"/>
              <a:t> 의해 </a:t>
            </a:r>
            <a:r>
              <a:rPr lang="en-US" altLang="ko-KR" sz="2800" dirty="0" smtClean="0"/>
              <a:t>GDP</a:t>
            </a:r>
            <a:r>
              <a:rPr lang="ko-KR" altLang="en-US" sz="2800" dirty="0" smtClean="0"/>
              <a:t>가</a:t>
            </a:r>
            <a:r>
              <a:rPr lang="en-US" altLang="ko-KR" sz="2800" dirty="0" smtClean="0"/>
              <a:t> </a:t>
            </a:r>
            <a:r>
              <a:rPr lang="ko-KR" altLang="en-US" sz="2800" dirty="0" smtClean="0"/>
              <a:t>낮게 잡히는 나라</a:t>
            </a:r>
            <a:r>
              <a:rPr lang="en-US" altLang="ko-KR" sz="2800" dirty="0" smtClean="0"/>
              <a:t>) </a:t>
            </a:r>
            <a:r>
              <a:rPr lang="ko-KR" altLang="en-US" sz="2800" dirty="0" smtClean="0"/>
              <a:t>순위에서 한국은 </a:t>
            </a:r>
            <a:r>
              <a:rPr lang="en-US" altLang="ko-KR" sz="2800" dirty="0" smtClean="0"/>
              <a:t>88</a:t>
            </a:r>
            <a:r>
              <a:rPr lang="ko-KR" altLang="en-US" sz="2800" dirty="0" smtClean="0"/>
              <a:t>개국 중 </a:t>
            </a:r>
            <a:r>
              <a:rPr lang="en-US" altLang="ko-KR" sz="2800" dirty="0" smtClean="0"/>
              <a:t>6</a:t>
            </a:r>
            <a:r>
              <a:rPr lang="ko-KR" altLang="en-US" sz="2800" dirty="0" smtClean="0"/>
              <a:t>위 차지 </a:t>
            </a:r>
            <a:endParaRPr lang="ko-KR" altLang="en-US" sz="2800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/>
              <a:t>제조업과 서비스업 생산성의 미국 대비 비율 추이를 보면 격차가 매우 크고 증가 추세</a:t>
            </a:r>
            <a:endParaRPr lang="ko-KR" altLang="en-US" sz="3200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ko-KR" altLang="en-US" dirty="0" smtClean="0"/>
              <a:t>독점대기업과 물가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시장 지배력이 있는 대기업들이 주력을 이루는 산업분야에서 비용상승은 곧바로 제품가격으로 이전되지만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노동조합의 조직률이 미미하고 협상력도 약하여 물가상승에 따른 임금인상은 이루어내지 못하는 현실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노동시장의 분절화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비정규직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서비스업이 상대적으로 더욱 열악한 상황</a:t>
            </a:r>
            <a:r>
              <a:rPr lang="en-US" altLang="ko-KR" dirty="0" smtClean="0"/>
              <a:t>) </a:t>
            </a:r>
            <a:r>
              <a:rPr lang="ko-KR" altLang="en-US" dirty="0" smtClean="0"/>
              <a:t>구조와 수출기업중심 산업구조 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고환율의</a:t>
            </a:r>
            <a:r>
              <a:rPr lang="ko-KR" altLang="en-US" dirty="0" smtClean="0"/>
              <a:t> 구조적 배경</a:t>
            </a:r>
            <a:r>
              <a:rPr lang="en-US" altLang="ko-KR" dirty="0" smtClean="0"/>
              <a:t>) </a:t>
            </a:r>
            <a:r>
              <a:rPr lang="ko-KR" altLang="en-US" dirty="0" smtClean="0"/>
              <a:t>사이에 조응관계 성립</a:t>
            </a:r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ko-KR" altLang="en-US" dirty="0" smtClean="0"/>
              <a:t>교육비와 주거비 부담 과다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정책실패가 누적되어 가계지출에서 교육비와 주거비 부담이 과중한 지출구조 형성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최근 증가율은 둔화되었지만 사교육비 꾸준히 증가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대학 등록금은 지난 </a:t>
            </a:r>
            <a:r>
              <a:rPr lang="en-US" altLang="ko-KR" dirty="0" smtClean="0"/>
              <a:t>10</a:t>
            </a:r>
            <a:r>
              <a:rPr lang="ko-KR" altLang="en-US" dirty="0" smtClean="0"/>
              <a:t>년 간 다른 물가에 비해 </a:t>
            </a:r>
            <a:r>
              <a:rPr lang="en-US" altLang="ko-KR" dirty="0" smtClean="0"/>
              <a:t>2.2</a:t>
            </a:r>
            <a:r>
              <a:rPr lang="ko-KR" altLang="en-US" dirty="0" smtClean="0"/>
              <a:t>배에서 </a:t>
            </a:r>
            <a:r>
              <a:rPr lang="en-US" altLang="ko-KR" dirty="0" smtClean="0"/>
              <a:t>3.2</a:t>
            </a:r>
            <a:r>
              <a:rPr lang="ko-KR" altLang="en-US" dirty="0" smtClean="0"/>
              <a:t>배 빠른 속도로 상승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주거안정보다 건설업자와 투기세력에 휘둘린 주택정책으로 소득 대비 과도한 집값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전세난</a:t>
            </a:r>
            <a:r>
              <a:rPr lang="ko-KR" altLang="en-US" dirty="0" smtClean="0"/>
              <a:t> 등 주거비 상승</a:t>
            </a:r>
            <a:endParaRPr lang="ko-KR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4</a:t>
            </a:r>
            <a:r>
              <a:rPr lang="en-US" altLang="ko-KR" dirty="0" smtClean="0"/>
              <a:t>. </a:t>
            </a:r>
            <a:r>
              <a:rPr lang="ko-KR" altLang="en-US" dirty="0" smtClean="0"/>
              <a:t>물가안정 정책</a:t>
            </a:r>
            <a:r>
              <a:rPr lang="en-US" altLang="ko-KR" dirty="0" smtClean="0"/>
              <a:t>: </a:t>
            </a:r>
            <a:r>
              <a:rPr lang="ko-KR" altLang="en-US" dirty="0" smtClean="0"/>
              <a:t>정부정책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ko-KR" altLang="en-US" dirty="0" smtClean="0"/>
              <a:t>정책선회 이전의 물가대책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농산물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공공요금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석유제품</a:t>
            </a:r>
            <a:r>
              <a:rPr lang="en-US" altLang="ko-KR" dirty="0" smtClean="0"/>
              <a:t>, </a:t>
            </a:r>
            <a:r>
              <a:rPr lang="ko-KR" altLang="en-US" dirty="0" smtClean="0"/>
              <a:t>등록금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전월세</a:t>
            </a:r>
            <a:r>
              <a:rPr lang="ko-KR" altLang="en-US" dirty="0" smtClean="0"/>
              <a:t> 대책</a:t>
            </a:r>
            <a:endParaRPr lang="en-US" altLang="ko-KR" dirty="0" smtClean="0"/>
          </a:p>
          <a:p>
            <a:pPr lvl="1">
              <a:buNone/>
            </a:pPr>
            <a:r>
              <a:rPr lang="ko-KR" altLang="en-US" dirty="0" smtClean="0"/>
              <a:t>  등 품목별 대응책 마련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“5% </a:t>
            </a:r>
            <a:r>
              <a:rPr lang="ko-KR" altLang="en-US" dirty="0" smtClean="0"/>
              <a:t>성장</a:t>
            </a:r>
            <a:r>
              <a:rPr lang="en-US" altLang="ko-KR" dirty="0" smtClean="0"/>
              <a:t>, 3% </a:t>
            </a:r>
            <a:r>
              <a:rPr lang="ko-KR" altLang="en-US" dirty="0" smtClean="0"/>
              <a:t>물가</a:t>
            </a:r>
            <a:r>
              <a:rPr lang="en-US" altLang="ko-KR" dirty="0" smtClean="0"/>
              <a:t>”</a:t>
            </a:r>
            <a:r>
              <a:rPr lang="ko-KR" altLang="en-US" dirty="0" smtClean="0"/>
              <a:t>라는 불가능한 목표 아래서 성장우선 거시정책기조 유지 </a:t>
            </a:r>
            <a:r>
              <a:rPr lang="en-US" altLang="ko-KR" dirty="0" smtClean="0"/>
              <a:t>(</a:t>
            </a:r>
            <a:r>
              <a:rPr lang="ko-KR" altLang="en-US" dirty="0" smtClean="0"/>
              <a:t>따라서 미시정책의 한계 </a:t>
            </a:r>
            <a:r>
              <a:rPr lang="ko-KR" altLang="en-US" dirty="0" err="1" smtClean="0"/>
              <a:t>뚜렷</a:t>
            </a:r>
            <a:r>
              <a:rPr lang="en-US" altLang="ko-KR" dirty="0" smtClean="0"/>
              <a:t>)</a:t>
            </a:r>
          </a:p>
          <a:p>
            <a:r>
              <a:rPr lang="ko-KR" altLang="en-US" dirty="0" smtClean="0"/>
              <a:t>물가우선정책으로 선회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이명박</a:t>
            </a:r>
            <a:r>
              <a:rPr lang="ko-KR" altLang="en-US" dirty="0" smtClean="0"/>
              <a:t> 대통령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물가에 </a:t>
            </a:r>
            <a:r>
              <a:rPr lang="en-US" altLang="ko-KR" dirty="0" smtClean="0"/>
              <a:t>…</a:t>
            </a:r>
            <a:r>
              <a:rPr lang="ko-KR" altLang="en-US" dirty="0" smtClean="0"/>
              <a:t> 국정의 총력을</a:t>
            </a:r>
            <a:r>
              <a:rPr lang="en-US" altLang="ko-KR" dirty="0" smtClean="0"/>
              <a:t>“ (3. 10.</a:t>
            </a:r>
            <a:r>
              <a:rPr lang="ko-KR" altLang="en-US" dirty="0" smtClean="0"/>
              <a:t> 제</a:t>
            </a:r>
            <a:r>
              <a:rPr lang="en-US" altLang="ko-KR" dirty="0" smtClean="0"/>
              <a:t>81</a:t>
            </a:r>
            <a:r>
              <a:rPr lang="ko-KR" altLang="en-US" dirty="0" smtClean="0"/>
              <a:t>차 국민경제대책회의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금리 및 환율정책에 변화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공정위를</a:t>
            </a:r>
            <a:r>
              <a:rPr lang="ko-KR" altLang="en-US" dirty="0" smtClean="0"/>
              <a:t> 동원한 물가대책</a:t>
            </a:r>
            <a:endParaRPr lang="en-US" altLang="ko-KR" dirty="0" smtClean="0"/>
          </a:p>
          <a:p>
            <a:r>
              <a:rPr lang="ko-KR" altLang="en-US" dirty="0" smtClean="0"/>
              <a:t>그러나 뒤늦었고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대책이 부실함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sz="3600" dirty="0" smtClean="0"/>
              <a:t>정부정책의 문제점</a:t>
            </a:r>
            <a:endParaRPr lang="ko-KR" altLang="en-US" sz="3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 smtClean="0"/>
              <a:t>독립성을 상실한 한국은행</a:t>
            </a:r>
            <a:endParaRPr lang="en-US" altLang="ko-KR" dirty="0" smtClean="0"/>
          </a:p>
          <a:p>
            <a:r>
              <a:rPr lang="ko-KR" altLang="en-US" dirty="0" smtClean="0"/>
              <a:t>본연의 사명을 도외시하는 </a:t>
            </a:r>
            <a:r>
              <a:rPr lang="ko-KR" altLang="en-US" dirty="0" err="1" smtClean="0"/>
              <a:t>공정위</a:t>
            </a:r>
            <a:endParaRPr lang="en-US" altLang="ko-KR" dirty="0" smtClean="0"/>
          </a:p>
          <a:p>
            <a:r>
              <a:rPr lang="ko-KR" altLang="en-US" dirty="0" smtClean="0"/>
              <a:t>구시대적 관치 행태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휘발유 가격 인하 압력 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통신요금 인하 압력</a:t>
            </a:r>
            <a:r>
              <a:rPr lang="en-US" altLang="ko-KR" dirty="0" smtClean="0"/>
              <a:t>, MB</a:t>
            </a:r>
            <a:r>
              <a:rPr lang="ko-KR" altLang="en-US" dirty="0" smtClean="0"/>
              <a:t>물가지수</a:t>
            </a:r>
            <a:r>
              <a:rPr lang="en-US" altLang="ko-KR" dirty="0" smtClean="0"/>
              <a:t> </a:t>
            </a:r>
            <a:r>
              <a:rPr lang="ko-KR" altLang="en-US" dirty="0" smtClean="0"/>
              <a:t>등 물가대책이나 고용대책 등에서 </a:t>
            </a:r>
            <a:r>
              <a:rPr lang="ko-KR" altLang="en-US" dirty="0" err="1" smtClean="0"/>
              <a:t>이명박</a:t>
            </a:r>
            <a:r>
              <a:rPr lang="ko-KR" altLang="en-US" dirty="0" smtClean="0"/>
              <a:t> 정부 초기부터 시장원리와 배치되는 관치 행태 반복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공공요금 동결처럼 효과는 일시적이고 추후에 더 큰 부작용 초래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물가문제의 실상</a:t>
            </a:r>
            <a:endParaRPr lang="ko-KR" altLang="en-US" dirty="0"/>
          </a:p>
        </p:txBody>
      </p:sp>
      <p:pic>
        <p:nvPicPr>
          <p:cNvPr id="6" name="그림 5" descr="물가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0166" y="2214554"/>
            <a:ext cx="3429024" cy="38005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57818" y="2643182"/>
            <a:ext cx="31432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 b="1" dirty="0" smtClean="0"/>
              <a:t>무상교육</a:t>
            </a:r>
            <a:r>
              <a:rPr lang="ko-KR" altLang="en-US" sz="2400" b="1" dirty="0"/>
              <a:t> </a:t>
            </a:r>
            <a:r>
              <a:rPr lang="ko-KR" altLang="en-US" sz="2400" b="1" dirty="0" err="1" smtClean="0"/>
              <a:t>ㆍ급식</a:t>
            </a:r>
            <a:r>
              <a:rPr lang="ko-KR" altLang="en-US" sz="2400" b="1" dirty="0" smtClean="0"/>
              <a:t> 효과</a:t>
            </a:r>
            <a:endParaRPr lang="en-US" altLang="ko-KR" sz="2400" b="1" dirty="0" smtClean="0"/>
          </a:p>
          <a:p>
            <a:endParaRPr lang="en-US" altLang="ko-KR" sz="2400" dirty="0" smtClean="0"/>
          </a:p>
          <a:p>
            <a:r>
              <a:rPr lang="en-US" altLang="ko-KR" sz="2400" dirty="0" smtClean="0"/>
              <a:t>- </a:t>
            </a:r>
            <a:r>
              <a:rPr lang="ko-KR" altLang="en-US" sz="2400" dirty="0" smtClean="0"/>
              <a:t>고교 납입금과 </a:t>
            </a:r>
            <a:r>
              <a:rPr lang="ko-KR" altLang="en-US" sz="2400" dirty="0"/>
              <a:t>학교 </a:t>
            </a:r>
            <a:r>
              <a:rPr lang="ko-KR" altLang="en-US" sz="2400" dirty="0" err="1" smtClean="0"/>
              <a:t>급식비를</a:t>
            </a:r>
            <a:r>
              <a:rPr lang="ko-KR" altLang="en-US" sz="2400" dirty="0" smtClean="0"/>
              <a:t> 제외하면 </a:t>
            </a:r>
            <a:r>
              <a:rPr lang="en-US" altLang="ko-KR" sz="2400" dirty="0" smtClean="0"/>
              <a:t>3</a:t>
            </a:r>
            <a:r>
              <a:rPr lang="ko-KR" altLang="en-US" sz="2400" dirty="0" smtClean="0"/>
              <a:t>월에 </a:t>
            </a:r>
            <a:r>
              <a:rPr lang="en-US" altLang="ko-KR" sz="2400" dirty="0" smtClean="0"/>
              <a:t>5.1</a:t>
            </a:r>
            <a:r>
              <a:rPr lang="en-US" altLang="ko-KR" sz="2400" dirty="0"/>
              <a:t>% </a:t>
            </a:r>
            <a:r>
              <a:rPr lang="ko-KR" altLang="en-US" sz="2400" dirty="0"/>
              <a:t>상승</a:t>
            </a:r>
          </a:p>
          <a:p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1428736"/>
            <a:ext cx="3201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200" dirty="0" smtClean="0"/>
              <a:t>가파른 물가상승</a:t>
            </a:r>
            <a:endParaRPr lang="ko-KR" altLang="en-US" sz="3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 </a:t>
            </a:r>
            <a:r>
              <a:rPr lang="ko-KR" altLang="en-US" dirty="0" smtClean="0"/>
              <a:t>물가안정 정책</a:t>
            </a:r>
            <a:r>
              <a:rPr lang="en-US" altLang="ko-KR" dirty="0" smtClean="0"/>
              <a:t>: </a:t>
            </a:r>
            <a:r>
              <a:rPr lang="ko-KR" altLang="en-US" dirty="0" smtClean="0"/>
              <a:t>대안정책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안정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분배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성장을 균형 있게 추구하는 거시정책기조 확립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현 국면에서는 안정 최우선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금리 및 환율 단계적으로 현실화</a:t>
            </a:r>
            <a:r>
              <a:rPr lang="en-US" altLang="ko-KR" dirty="0" smtClean="0"/>
              <a:t>,</a:t>
            </a:r>
            <a:r>
              <a:rPr lang="ko-KR" altLang="en-US" dirty="0" smtClean="0"/>
              <a:t> 재정건전화</a:t>
            </a:r>
            <a:endParaRPr lang="en-US" altLang="ko-KR" dirty="0" smtClean="0"/>
          </a:p>
          <a:p>
            <a:r>
              <a:rPr lang="ko-KR" altLang="en-US" dirty="0" smtClean="0"/>
              <a:t>식량 및 에너지 정책 기조 변화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국내 농업생산기반 포기정책 수정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에너지 소비 증가 억제 정책 </a:t>
            </a:r>
            <a:r>
              <a:rPr lang="en-US" altLang="ko-KR" dirty="0" smtClean="0"/>
              <a:t>(</a:t>
            </a:r>
            <a:r>
              <a:rPr lang="ko-KR" altLang="en-US" dirty="0" smtClean="0"/>
              <a:t>산업</a:t>
            </a:r>
            <a:r>
              <a:rPr lang="en-US" altLang="ko-KR" dirty="0" smtClean="0"/>
              <a:t>, </a:t>
            </a:r>
            <a:r>
              <a:rPr lang="ko-KR" altLang="en-US" dirty="0" smtClean="0"/>
              <a:t>건축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교통 등</a:t>
            </a:r>
            <a:r>
              <a:rPr lang="en-US" altLang="ko-KR" dirty="0" smtClean="0"/>
              <a:t>): </a:t>
            </a:r>
            <a:r>
              <a:rPr lang="ko-KR" altLang="en-US" dirty="0" err="1" smtClean="0">
                <a:solidFill>
                  <a:srgbClr val="FF0000"/>
                </a:solidFill>
              </a:rPr>
              <a:t>유류세</a:t>
            </a:r>
            <a:r>
              <a:rPr lang="ko-KR" altLang="en-US" dirty="0" smtClean="0">
                <a:solidFill>
                  <a:srgbClr val="FF0000"/>
                </a:solidFill>
              </a:rPr>
              <a:t> 인하 반대</a:t>
            </a:r>
            <a:endParaRPr lang="ko-KR" alt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dirty="0" smtClean="0"/>
              <a:t>철저한 독과점 규제 및 경쟁촉진정책으로 독점가격 형성 방지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물가상승 국면에 일시적으로 기업을 압박하는 정책이 아닌 상시적인 경쟁정책 추진</a:t>
            </a:r>
            <a:endParaRPr lang="en-US" altLang="ko-KR" dirty="0" smtClean="0"/>
          </a:p>
          <a:p>
            <a:r>
              <a:rPr lang="ko-KR" altLang="en-US" dirty="0" smtClean="0"/>
              <a:t>노동시장 구조개혁으로 실질소득 지지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 최저임금 인상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비정규직</a:t>
            </a:r>
            <a:r>
              <a:rPr lang="ko-KR" altLang="en-US" dirty="0" smtClean="0"/>
              <a:t> 사용제한 및 보호강화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노동조합 조직 및 활동 원활화</a:t>
            </a:r>
            <a:endParaRPr lang="en-US" altLang="ko-KR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ko-KR" altLang="en-US" dirty="0" smtClean="0"/>
              <a:t>교육비와 주거비 부담 완화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서열화 교육 철폐</a:t>
            </a:r>
            <a:r>
              <a:rPr lang="en-US" altLang="ko-KR" dirty="0" smtClean="0"/>
              <a:t>, </a:t>
            </a:r>
            <a:r>
              <a:rPr lang="ko-KR" altLang="en-US" dirty="0" smtClean="0"/>
              <a:t>반값 등록금 정책 실시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공공임대주택 공급 확대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재개발정책 전환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전월세</a:t>
            </a:r>
            <a:r>
              <a:rPr lang="ko-KR" altLang="en-US" dirty="0" smtClean="0"/>
              <a:t> 인상 </a:t>
            </a:r>
            <a:r>
              <a:rPr lang="ko-KR" altLang="en-US" dirty="0" err="1" smtClean="0"/>
              <a:t>상한제</a:t>
            </a:r>
            <a:r>
              <a:rPr lang="ko-KR" altLang="en-US" dirty="0" smtClean="0"/>
              <a:t> 도입</a:t>
            </a:r>
          </a:p>
          <a:p>
            <a:r>
              <a:rPr lang="ko-KR" altLang="en-US" dirty="0" smtClean="0"/>
              <a:t>정책변화 담보를 위한 제도개혁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한국은행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공정위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노사정위</a:t>
            </a:r>
            <a:endParaRPr lang="ko-KR" alt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solidari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124744"/>
            <a:ext cx="5616624" cy="494262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각종 물가지수 상승률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214282" y="1714488"/>
          <a:ext cx="8715443" cy="37862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981454"/>
                <a:gridCol w="432048"/>
                <a:gridCol w="432048"/>
                <a:gridCol w="461867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  <a:gridCol w="416002"/>
              </a:tblGrid>
              <a:tr h="6399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/>
                        <a:t>구 분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‘08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‘09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‘10. 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5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7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9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10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12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‘11.1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  <a:tr h="6292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/>
                        <a:t>소비자물가지수 상승률</a:t>
                      </a:r>
                      <a:r>
                        <a:rPr lang="en-US" altLang="ko-KR" sz="1100" dirty="0"/>
                        <a:t>(%)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4.7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2.8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2.7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2.7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3.5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4.5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  <a:tr h="6292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dirty="0" smtClean="0"/>
                        <a:t>근원물가지수 </a:t>
                      </a:r>
                      <a:r>
                        <a:rPr lang="ko-KR" altLang="en-US" sz="1100" dirty="0"/>
                        <a:t>상승률</a:t>
                      </a:r>
                      <a:r>
                        <a:rPr lang="en-US" altLang="ko-KR" sz="1100" dirty="0"/>
                        <a:t>(%)</a:t>
                      </a:r>
                      <a:endParaRPr lang="ko-KR" alt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/>
                        <a:t>4.2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/>
                        <a:t>3.6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/>
                        <a:t>2.1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1.9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/>
                        <a:t>1.7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1.8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1.9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1.9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1.8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2.0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2.6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latin typeface="바탕"/>
                        </a:rPr>
                        <a:t>3.1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  <a:tr h="6292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/>
                        <a:t>신선식품가격지수 상승률</a:t>
                      </a:r>
                      <a:r>
                        <a:rPr lang="en-US" altLang="ko-KR" sz="1100"/>
                        <a:t>(%)</a:t>
                      </a:r>
                      <a:endParaRPr lang="ko-KR" alt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-5.8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7.5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2.5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8.4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8.7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12.1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9.9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13.5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16.1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20.0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45.5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49.4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37.4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33.8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30.2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25.2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  <a:tr h="6292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/>
                        <a:t>생산자물가지수 상승률</a:t>
                      </a:r>
                      <a:r>
                        <a:rPr lang="en-US" altLang="ko-KR" sz="1100"/>
                        <a:t>(%)</a:t>
                      </a:r>
                      <a:endParaRPr lang="ko-KR" alt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8.6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-0.2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/>
                        <a:t>10.3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/>
                        <a:t>2.4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2.6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3.2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/>
                        <a:t>4.6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4.6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3.4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3.1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4.0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5.0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4.9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5.3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6.2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6.6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  <a:tr h="6292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/>
                        <a:t>수입물가지수 상승률</a:t>
                      </a:r>
                      <a:r>
                        <a:rPr lang="en-US" altLang="ko-KR" sz="1100"/>
                        <a:t>(%)</a:t>
                      </a:r>
                      <a:endParaRPr lang="ko-KR" alt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/>
                        <a:t>36.2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-4.1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-0.9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-4.1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-4.3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5.1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/>
                        <a:t>11.3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/>
                        <a:t>8.0</a:t>
                      </a:r>
                      <a:endParaRPr lang="en-US" sz="90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7.5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5.7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7.8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8.1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8.2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12.7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14.1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/>
                        <a:t>16.9</a:t>
                      </a:r>
                      <a:endParaRPr lang="en-US" sz="900" dirty="0">
                        <a:solidFill>
                          <a:srgbClr val="000000"/>
                        </a:solidFill>
                        <a:latin typeface="바탕"/>
                      </a:endParaRPr>
                    </a:p>
                  </a:txBody>
                  <a:tcPr marL="64770" marR="64770" marT="17907" marB="17907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물가상승 전망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근원물가</a:t>
            </a:r>
            <a:r>
              <a:rPr lang="en-US" altLang="ko-KR" dirty="0" smtClean="0"/>
              <a:t>, </a:t>
            </a:r>
            <a:r>
              <a:rPr lang="ko-KR" altLang="en-US" dirty="0" smtClean="0"/>
              <a:t>서비스물가 등의 상승은 향후 물가상승세가 상당히 지속될 것임을 시사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한국은행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올해 소비자 물가 상승률이 중기 물가 안정 목표의 중심치인 </a:t>
            </a:r>
            <a:r>
              <a:rPr lang="en-US" altLang="ko-KR" dirty="0" smtClean="0"/>
              <a:t>3%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'</a:t>
            </a:r>
            <a:r>
              <a:rPr lang="ko-KR" altLang="en-US" dirty="0" smtClean="0"/>
              <a:t>상당 폭</a:t>
            </a:r>
            <a:r>
              <a:rPr lang="en-US" altLang="ko-KR" dirty="0" smtClean="0"/>
              <a:t>' </a:t>
            </a:r>
            <a:r>
              <a:rPr lang="ko-KR" altLang="en-US" dirty="0" smtClean="0"/>
              <a:t>상회할 것</a:t>
            </a:r>
            <a:r>
              <a:rPr lang="en-US" altLang="ko-KR" dirty="0" smtClean="0"/>
              <a:t>” &lt;3</a:t>
            </a:r>
            <a:r>
              <a:rPr lang="ko-KR" altLang="en-US" dirty="0" smtClean="0"/>
              <a:t>월 통화신용정책 보고서</a:t>
            </a:r>
            <a:r>
              <a:rPr lang="en-US" altLang="ko-KR" dirty="0" smtClean="0"/>
              <a:t>&gt;</a:t>
            </a:r>
          </a:p>
          <a:p>
            <a:pPr lvl="1"/>
            <a:r>
              <a:rPr lang="en-US" altLang="ko-KR" dirty="0" smtClean="0"/>
              <a:t>ADB: “4.6% </a:t>
            </a:r>
            <a:r>
              <a:rPr lang="ko-KR" altLang="en-US" dirty="0" smtClean="0"/>
              <a:t>성장</a:t>
            </a:r>
            <a:r>
              <a:rPr lang="en-US" altLang="ko-KR" dirty="0" smtClean="0"/>
              <a:t>, </a:t>
            </a:r>
            <a:r>
              <a:rPr lang="ko-KR" altLang="en-US" dirty="0" smtClean="0"/>
              <a:t>물가는 </a:t>
            </a:r>
            <a:r>
              <a:rPr lang="en-US" altLang="ko-KR" dirty="0" smtClean="0"/>
              <a:t>3.5%” &lt;</a:t>
            </a:r>
            <a:r>
              <a:rPr lang="ko-KR" altLang="en-US" dirty="0" smtClean="0"/>
              <a:t>아시아 경제전망</a:t>
            </a:r>
            <a:r>
              <a:rPr lang="en-US" altLang="ko-KR" dirty="0"/>
              <a:t>&gt;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일부</a:t>
            </a:r>
            <a:r>
              <a:rPr lang="en-US" altLang="ko-KR" dirty="0" smtClean="0"/>
              <a:t> </a:t>
            </a:r>
            <a:r>
              <a:rPr lang="ko-KR" altLang="en-US" dirty="0" smtClean="0"/>
              <a:t>민간연구소</a:t>
            </a:r>
            <a:r>
              <a:rPr lang="en-US" altLang="ko-KR" dirty="0" smtClean="0"/>
              <a:t>: “</a:t>
            </a:r>
            <a:r>
              <a:rPr lang="ko-KR" altLang="en-US" dirty="0" smtClean="0"/>
              <a:t>물가상승률 전망 </a:t>
            </a:r>
            <a:r>
              <a:rPr lang="en-US" altLang="ko-KR" dirty="0" smtClean="0"/>
              <a:t>4%</a:t>
            </a:r>
            <a:r>
              <a:rPr lang="ko-KR" altLang="en-US" dirty="0" smtClean="0"/>
              <a:t>로 상향 조정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물가상승</a:t>
            </a:r>
            <a:r>
              <a:rPr lang="en-US" altLang="ko-KR" dirty="0" smtClean="0"/>
              <a:t>, </a:t>
            </a:r>
            <a:r>
              <a:rPr lang="ko-KR" altLang="en-US" dirty="0" smtClean="0"/>
              <a:t>왜 문제인가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5" name="내용 개체 틀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일반적으로 화폐중립성 성립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그러나</a:t>
            </a:r>
            <a:endParaRPr lang="en-US" altLang="ko-KR" dirty="0" smtClean="0"/>
          </a:p>
          <a:p>
            <a:r>
              <a:rPr lang="ko-KR" altLang="en-US" dirty="0" smtClean="0"/>
              <a:t>물가상승률이</a:t>
            </a:r>
            <a:r>
              <a:rPr lang="en-US" altLang="ko-KR" dirty="0" smtClean="0"/>
              <a:t> </a:t>
            </a:r>
            <a:r>
              <a:rPr lang="ko-KR" altLang="en-US" dirty="0" smtClean="0"/>
              <a:t>높으면</a:t>
            </a:r>
            <a:r>
              <a:rPr lang="en-US" altLang="ko-KR" dirty="0" smtClean="0"/>
              <a:t>,</a:t>
            </a:r>
            <a:r>
              <a:rPr lang="ko-KR" altLang="en-US" dirty="0" smtClean="0"/>
              <a:t> 자원분배 왜곡</a:t>
            </a:r>
            <a:endParaRPr lang="en-US" altLang="ko-KR" dirty="0" smtClean="0"/>
          </a:p>
          <a:p>
            <a:r>
              <a:rPr lang="ko-KR" altLang="en-US" dirty="0" smtClean="0"/>
              <a:t>물가상승 가속화되면</a:t>
            </a:r>
            <a:r>
              <a:rPr lang="en-US" altLang="ko-KR" dirty="0"/>
              <a:t>,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이를 억제하기 위한 안정화 비용 </a:t>
            </a:r>
            <a:r>
              <a:rPr lang="en-US" altLang="ko-KR" dirty="0" smtClean="0"/>
              <a:t>(</a:t>
            </a:r>
            <a:r>
              <a:rPr lang="ko-KR" altLang="en-US" dirty="0" smtClean="0"/>
              <a:t>긴축정책에 의한 경기위축과 실업</a:t>
            </a:r>
            <a:r>
              <a:rPr lang="en-US" altLang="ko-KR" dirty="0" smtClean="0"/>
              <a:t>)</a:t>
            </a:r>
            <a:r>
              <a:rPr lang="ko-KR" altLang="en-US" dirty="0" smtClean="0"/>
              <a:t> 초래</a:t>
            </a:r>
            <a:endParaRPr lang="en-US" altLang="ko-KR" dirty="0" smtClean="0"/>
          </a:p>
          <a:p>
            <a:r>
              <a:rPr lang="ko-KR" altLang="en-US" dirty="0" smtClean="0"/>
              <a:t>소득분배에 미치는 영향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채무자 유리</a:t>
            </a:r>
            <a:r>
              <a:rPr lang="en-US" altLang="ko-KR" dirty="0" smtClean="0"/>
              <a:t>, </a:t>
            </a:r>
            <a:r>
              <a:rPr lang="ko-KR" altLang="en-US" dirty="0" smtClean="0"/>
              <a:t>채권자</a:t>
            </a:r>
            <a:r>
              <a:rPr lang="en-US" altLang="ko-KR" dirty="0" smtClean="0"/>
              <a:t>(</a:t>
            </a:r>
            <a:r>
              <a:rPr lang="ko-KR" altLang="en-US" dirty="0" smtClean="0"/>
              <a:t>금리생활자 포함</a:t>
            </a:r>
            <a:r>
              <a:rPr lang="en-US" altLang="ko-KR" dirty="0" smtClean="0"/>
              <a:t>)</a:t>
            </a:r>
            <a:r>
              <a:rPr lang="ko-KR" altLang="en-US" dirty="0" smtClean="0"/>
              <a:t> 불리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임금노동자는</a:t>
            </a:r>
            <a:r>
              <a:rPr lang="en-US" altLang="ko-KR" dirty="0" smtClean="0"/>
              <a:t>? </a:t>
            </a:r>
            <a:r>
              <a:rPr lang="ko-KR" altLang="en-US" dirty="0" smtClean="0"/>
              <a:t>인플레이션 종류에 따라 다름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2800" dirty="0" err="1" smtClean="0"/>
              <a:t>기대인플레이션율</a:t>
            </a:r>
            <a:r>
              <a:rPr lang="en-US" altLang="ko-KR" sz="2800" dirty="0" smtClean="0"/>
              <a:t>: </a:t>
            </a:r>
            <a:r>
              <a:rPr lang="ko-KR" altLang="en-US" sz="2800" dirty="0" smtClean="0"/>
              <a:t>인플레 가속화의 핵심적 매개고리인 </a:t>
            </a:r>
            <a:r>
              <a:rPr lang="ko-KR" altLang="en-US" sz="2800" dirty="0" err="1" smtClean="0"/>
              <a:t>기대인플레이션율이</a:t>
            </a:r>
            <a:r>
              <a:rPr lang="ko-KR" altLang="en-US" sz="2800" dirty="0" smtClean="0"/>
              <a:t> 점차 상승하고 있음  </a:t>
            </a:r>
            <a:endParaRPr lang="ko-KR" altLang="en-US" sz="2800" dirty="0"/>
          </a:p>
        </p:txBody>
      </p:sp>
      <p:pic>
        <p:nvPicPr>
          <p:cNvPr id="4" name="내용 개체 틀 3" descr="물가7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5574" y="1857364"/>
            <a:ext cx="7666437" cy="407196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3200" dirty="0" smtClean="0"/>
              <a:t>경기회복에도 불구하고 임금상승률이 명목성장률보다 낮은 상태가 </a:t>
            </a:r>
            <a:r>
              <a:rPr lang="en-US" altLang="ko-KR" sz="3200" dirty="0" smtClean="0"/>
              <a:t>2007</a:t>
            </a:r>
            <a:r>
              <a:rPr lang="ko-KR" altLang="en-US" sz="3200" dirty="0" smtClean="0"/>
              <a:t>년 </a:t>
            </a:r>
            <a:r>
              <a:rPr lang="en-US" altLang="ko-KR" sz="3200" dirty="0" smtClean="0"/>
              <a:t>4/4</a:t>
            </a:r>
            <a:r>
              <a:rPr lang="ko-KR" altLang="en-US" sz="3200" dirty="0" smtClean="0"/>
              <a:t>분기 이후 지속 </a:t>
            </a:r>
            <a:endParaRPr lang="ko-KR" altLang="en-US" sz="3200" dirty="0"/>
          </a:p>
        </p:txBody>
      </p:sp>
      <p:pic>
        <p:nvPicPr>
          <p:cNvPr id="4" name="내용 개체 틀 3" descr="물가5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5327" y="1785926"/>
            <a:ext cx="8271171" cy="414340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3200" dirty="0" smtClean="0"/>
              <a:t>국민총소득과 가구소득 사이에도 </a:t>
            </a:r>
            <a:r>
              <a:rPr lang="en-US" altLang="ko-KR" sz="3200" dirty="0" smtClean="0"/>
              <a:t/>
            </a:r>
            <a:br>
              <a:rPr lang="en-US" altLang="ko-KR" sz="3200" dirty="0" smtClean="0"/>
            </a:br>
            <a:r>
              <a:rPr lang="en-US" altLang="ko-KR" sz="3200" dirty="0" smtClean="0"/>
              <a:t>2009</a:t>
            </a:r>
            <a:r>
              <a:rPr lang="ko-KR" altLang="en-US" sz="3200" dirty="0" smtClean="0"/>
              <a:t>년부터 큰 차이 지속</a:t>
            </a:r>
            <a:endParaRPr lang="ko-KR" altLang="en-US" sz="3200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275" y="1600200"/>
            <a:ext cx="7167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2003</TotalTime>
  <Words>1157</Words>
  <Application>Microsoft Office PowerPoint</Application>
  <PresentationFormat>화면 슬라이드 쇼(4:3)</PresentationFormat>
  <Paragraphs>235</Paragraphs>
  <Slides>33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33</vt:i4>
      </vt:variant>
    </vt:vector>
  </HeadingPairs>
  <TitlesOfParts>
    <vt:vector size="34" baseType="lpstr">
      <vt:lpstr>Office 테마</vt:lpstr>
      <vt:lpstr>물가문제: 진단과 처방</vt:lpstr>
      <vt:lpstr>목차</vt:lpstr>
      <vt:lpstr>1. 물가문제의 실상</vt:lpstr>
      <vt:lpstr>각종 물가지수 상승률</vt:lpstr>
      <vt:lpstr>물가상승 전망</vt:lpstr>
      <vt:lpstr>물가상승, 왜 문제인가?</vt:lpstr>
      <vt:lpstr>기대인플레이션율: 인플레 가속화의 핵심적 매개고리인 기대인플레이션율이 점차 상승하고 있음  </vt:lpstr>
      <vt:lpstr>경기회복에도 불구하고 임금상승률이 명목성장률보다 낮은 상태가 2007년 4/4분기 이후 지속 </vt:lpstr>
      <vt:lpstr>국민총소득과 가구소득 사이에도  2009년부터 큰 차이 지속</vt:lpstr>
      <vt:lpstr>2. 물가상승의 근인: 비용상승</vt:lpstr>
      <vt:lpstr>* 금년의 물가상승은 농수축산물과 석유류, 집세 등이 주도 * 공공요금 인상요인 잠재, 서비스요금 상승세 확대 </vt:lpstr>
      <vt:lpstr>슬라이드 12</vt:lpstr>
      <vt:lpstr>2. 물가상승의 근인: 수요견인</vt:lpstr>
      <vt:lpstr>총수요 압력 </vt:lpstr>
      <vt:lpstr>3. 물가상승의 원인: 정책요인</vt:lpstr>
      <vt:lpstr>이명박 정부 출범 이래 고환율 정책 지속, 모든 주요 통화에 대해 상당폭의 평가절하</vt:lpstr>
      <vt:lpstr>슬라이드 17</vt:lpstr>
      <vt:lpstr>글로벌금융위기로 인한 저금리 정책을 경기회복 이후에도 지속, 실질금리가 마이너스가 되었음</vt:lpstr>
      <vt:lpstr>슬라이드 19</vt:lpstr>
      <vt:lpstr>개인, 비금융기업, 정부의 이자부 금융부채는 작년 말 현재 약 2586조원</vt:lpstr>
      <vt:lpstr>슬라이드 21</vt:lpstr>
      <vt:lpstr>부자감세정책, 4대강사업 등 지출확대정책으로 정부부채 OECD국가 중 최고속 증가</vt:lpstr>
      <vt:lpstr>3. 물가상승의 원인: 구조적 요인</vt:lpstr>
      <vt:lpstr>구매력평가국민소득(PPP)이 GDP에 비해 비정상적으로 높은 나라 (즉, 고환율에 의해 GDP가 낮게 잡히는 나라) 순위에서 한국은 88개국 중 6위 차지 </vt:lpstr>
      <vt:lpstr>제조업과 서비스업 생산성의 미국 대비 비율 추이를 보면 격차가 매우 크고 증가 추세</vt:lpstr>
      <vt:lpstr>슬라이드 26</vt:lpstr>
      <vt:lpstr>슬라이드 27</vt:lpstr>
      <vt:lpstr>4. 물가안정 정책: 정부정책</vt:lpstr>
      <vt:lpstr>정부정책의 문제점</vt:lpstr>
      <vt:lpstr>4. 물가안정 정책: 대안정책</vt:lpstr>
      <vt:lpstr>슬라이드 31</vt:lpstr>
      <vt:lpstr>슬라이드 32</vt:lpstr>
      <vt:lpstr>슬라이드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물가문제: 진단과 처방</dc:title>
  <dc:creator>user</dc:creator>
  <cp:lastModifiedBy>정종곤</cp:lastModifiedBy>
  <cp:revision>137</cp:revision>
  <dcterms:created xsi:type="dcterms:W3CDTF">2011-04-05T07:38:06Z</dcterms:created>
  <dcterms:modified xsi:type="dcterms:W3CDTF">2011-04-08T01:54:16Z</dcterms:modified>
</cp:coreProperties>
</file>